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15" r:id="rId20"/>
    <p:sldId id="316"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5143500" type="screen16x9"/>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42">
          <p15:clr>
            <a:srgbClr val="A4A3A4"/>
          </p15:clr>
        </p15:guide>
        <p15:guide id="2" pos="28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jnZOfw5XxddCY+zkKYKPs12DkG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669" autoAdjust="0"/>
  </p:normalViewPr>
  <p:slideViewPr>
    <p:cSldViewPr snapToGrid="0">
      <p:cViewPr varScale="1">
        <p:scale>
          <a:sx n="39" d="100"/>
          <a:sy n="39" d="100"/>
        </p:scale>
        <p:origin x="2060" y="32"/>
      </p:cViewPr>
      <p:guideLst>
        <p:guide orient="horz" pos="3042"/>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1698" cy="46340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7" y="0"/>
            <a:ext cx="3011698" cy="46340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95008" y="4444861"/>
            <a:ext cx="5560059" cy="3636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2A.2: </a:t>
            </a:r>
            <a:r>
              <a:rPr lang="en-US" sz="1400"/>
              <a:t>Show or describe two examples of how you change classroom materials or equipment as children’s skill levels change over time.</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196" name="Google Shape;196;p10: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97" name="Google Shape;197;p10: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2E.9: </a:t>
            </a:r>
            <a:r>
              <a:rPr lang="en-US" sz="1400"/>
              <a:t>Show two examples of songs you sing to infants, toddlers, or twos during teacher-child one-on-one play. </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203" name="Google Shape;203;p11: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04" name="Google Shape;204;p11: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2E.9: </a:t>
            </a:r>
            <a:r>
              <a:rPr lang="en-US" sz="1400"/>
              <a:t>Show two examples of songs you sing to infants, toddlers, or twos during teacher-child one-on-one play. </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210" name="Google Shape;210;p12: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11" name="Google Shape;211;p12: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2E.10: </a:t>
            </a:r>
            <a:r>
              <a:rPr lang="en-US" sz="1400"/>
              <a:t>Show two examples of simple rhymes you share with infants, toddlers, or twos during teacher-child one-on-one play</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217" name="Google Shape;217;p13: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18" name="Google Shape;218;p13: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2E.10: </a:t>
            </a:r>
            <a:r>
              <a:rPr lang="en-US" sz="1400"/>
              <a:t>Show two examples of simple rhymes you share with infants, toddlers, or twos during teacher-child one-on-one play</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224" name="Google Shape;224;p14: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25" name="Google Shape;225;p14: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5: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2E.11: </a:t>
            </a:r>
            <a:r>
              <a:rPr lang="en-US" sz="1400"/>
              <a:t>Show two examples of interactive, routine games you share with infants during teacher-child one-on-one play.</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a:t>
            </a:r>
            <a:endParaRPr/>
          </a:p>
        </p:txBody>
      </p:sp>
      <p:sp>
        <p:nvSpPr>
          <p:cNvPr id="231" name="Google Shape;231;p15: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32" name="Google Shape;232;p15: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2E.11: </a:t>
            </a:r>
            <a:r>
              <a:rPr lang="en-US" sz="1400"/>
              <a:t>Show two examples of interactive, routine games you share with infants during teacher-child one-on-one play.</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a:t>
            </a:r>
            <a:endParaRPr/>
          </a:p>
        </p:txBody>
      </p:sp>
      <p:sp>
        <p:nvSpPr>
          <p:cNvPr id="238" name="Google Shape;238;p16: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39" name="Google Shape;239;p16: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7: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2E.12: </a:t>
            </a:r>
            <a:r>
              <a:rPr lang="en-US" sz="1400"/>
              <a:t>Show picture books, wordless books, and rhyming books (two or more of each) that are available to infants, toddlers, or twos every day.</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Wordless books: Books with no words or few words, in which information or narrative is conveyed primarily through imagery.</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245" name="Google Shape;245;p17: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46" name="Google Shape;246;p17: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8: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2F.12: </a:t>
            </a:r>
            <a:r>
              <a:rPr lang="en-US" sz="1400"/>
              <a:t>Show examples of toys and other materials of different shapes, sizes, colors, and visual patterns (two examples of each).</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Examples of visual patterns: Polka dots, stripes, zigzags, checkerboard, hounds tooth, paisley, animal print.</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252" name="Google Shape;252;p18: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53" name="Google Shape;253;p18: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2F.19 NEW ITEM 2022: </a:t>
            </a:r>
            <a:r>
              <a:rPr lang="en-US" dirty="0"/>
              <a:t>Show two examples of high contrast visual stimuli that are available to infants in the classroom environment. </a:t>
            </a:r>
          </a:p>
          <a:p>
            <a:endParaRPr lang="en-US" dirty="0"/>
          </a:p>
          <a:p>
            <a:r>
              <a:rPr lang="en-US" dirty="0"/>
              <a:t>High contrast visual stimuli: Simple, engaging arrangements of black and white (or other high contrast) geometric shapes and patterns. </a:t>
            </a:r>
          </a:p>
          <a:p>
            <a:endParaRPr lang="en-US" dirty="0"/>
          </a:p>
          <a:p>
            <a:r>
              <a:rPr lang="en-US" dirty="0"/>
              <a:t>Age Categories: 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622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txBox="1">
            <a:spLocks noGrp="1"/>
          </p:cNvSpPr>
          <p:nvPr>
            <p:ph type="body" idx="1"/>
          </p:nvPr>
        </p:nvSpPr>
        <p:spPr>
          <a:xfrm>
            <a:off x="695008" y="4444861"/>
            <a:ext cx="5560059" cy="3636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2F.19 NEW ITEM 2022: </a:t>
            </a:r>
            <a:r>
              <a:rPr lang="en-US" dirty="0"/>
              <a:t>Show two examples of high contrast visual stimuli that are available to infants in the classroom environment. </a:t>
            </a:r>
          </a:p>
          <a:p>
            <a:endParaRPr lang="en-US" dirty="0"/>
          </a:p>
          <a:p>
            <a:r>
              <a:rPr lang="en-US" dirty="0"/>
              <a:t>High contrast visual stimuli: Simple, engaging arrangements of black and white (or other high contrast) geometric shapes and patterns. </a:t>
            </a:r>
          </a:p>
          <a:p>
            <a:endParaRPr lang="en-US" dirty="0"/>
          </a:p>
          <a:p>
            <a:r>
              <a:rPr lang="en-US" dirty="0"/>
              <a:t>Age Categories: I</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57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9: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2G.5: </a:t>
            </a:r>
            <a:r>
              <a:rPr lang="en-US" sz="1400"/>
              <a:t>Show six toys or classroom materials that provide interesting sensory experiences in sight, sound, and touch (two of each).</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259" name="Google Shape;259;p19: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60" name="Google Shape;260;p19: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0: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2G.6: </a:t>
            </a:r>
            <a:r>
              <a:rPr lang="en-US" sz="1400"/>
              <a:t>Show two toys, materials, or activities designed for infants, toddlers, or twos to play with to make things happen.</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266" name="Google Shape;266;p20: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67" name="Google Shape;267;p20: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1: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2G.7: </a:t>
            </a:r>
            <a:r>
              <a:rPr lang="en-US" sz="1400"/>
              <a:t>Show two toys, materials, or activities designed for infants, toddlers, or twos to play with and discover how to solve simple problems.</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273" name="Google Shape;273;p21: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74" name="Google Shape;274;p21: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2: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2J.6: </a:t>
            </a:r>
            <a:r>
              <a:rPr lang="en-US" sz="1400"/>
              <a:t>Show two lessons plans that help children appreciate visual arts from different cultures.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Visual arts: creations that can be observed and appreciated. </a:t>
            </a:r>
            <a:endParaRPr/>
          </a:p>
          <a:p>
            <a:pPr marL="457200" marR="0" lvl="0" indent="-228600" algn="l" rtl="0">
              <a:lnSpc>
                <a:spcPct val="100000"/>
              </a:lnSpc>
              <a:spcBef>
                <a:spcPts val="0"/>
              </a:spcBef>
              <a:spcAft>
                <a:spcPts val="0"/>
              </a:spcAft>
              <a:buClr>
                <a:schemeClr val="dk1"/>
              </a:buClr>
              <a:buSzPts val="1200"/>
              <a:buFont typeface="Calibri"/>
              <a:buNone/>
            </a:pPr>
            <a:r>
              <a:rPr lang="en-US" sz="1400"/>
              <a:t>Examples of visual arts: Painting, drawing, sculpture, photos, mask-making, fabric arts, basketry, architecture.</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280" name="Google Shape;280;p22: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81" name="Google Shape;281;p22: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3: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2J.6: </a:t>
            </a:r>
            <a:r>
              <a:rPr lang="en-US" sz="1400"/>
              <a:t>Show two lessons plans that help children appreciate visual arts from different cultures.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Visual arts: creations that can be observed and appreciated. </a:t>
            </a:r>
            <a:endParaRPr/>
          </a:p>
          <a:p>
            <a:pPr marL="457200" marR="0" lvl="0" indent="-228600" algn="l" rtl="0">
              <a:lnSpc>
                <a:spcPct val="100000"/>
              </a:lnSpc>
              <a:spcBef>
                <a:spcPts val="0"/>
              </a:spcBef>
              <a:spcAft>
                <a:spcPts val="0"/>
              </a:spcAft>
              <a:buClr>
                <a:schemeClr val="dk1"/>
              </a:buClr>
              <a:buSzPts val="1200"/>
              <a:buFont typeface="Calibri"/>
              <a:buNone/>
            </a:pPr>
            <a:r>
              <a:rPr lang="en-US" sz="1400"/>
              <a:t>Examples of visual arts: Painting, drawing, sculpture, photos, mask-making, fabric arts, basketry, architecture.</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287" name="Google Shape;287;p23: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88" name="Google Shape;288;p23: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4: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2J.7: </a:t>
            </a:r>
            <a:r>
              <a:rPr lang="en-US" sz="2000"/>
              <a:t>Show two lessons plans that help children appreciate dramatic arts from different cultures.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2000"/>
              <a:t>Dramatic arts: Arts created for the purpose of public performance. </a:t>
            </a:r>
            <a:endParaRPr/>
          </a:p>
          <a:p>
            <a:pPr marL="457200" marR="0" lvl="0" indent="-228600" algn="l" rtl="0">
              <a:lnSpc>
                <a:spcPct val="100000"/>
              </a:lnSpc>
              <a:spcBef>
                <a:spcPts val="0"/>
              </a:spcBef>
              <a:spcAft>
                <a:spcPts val="0"/>
              </a:spcAft>
              <a:buClr>
                <a:schemeClr val="dk1"/>
              </a:buClr>
              <a:buSzPts val="1200"/>
              <a:buFont typeface="Calibri"/>
              <a:buNone/>
            </a:pPr>
            <a:r>
              <a:rPr lang="en-US" sz="2000"/>
              <a:t>Examples of dramatic arts: Acting, (including dress-up), puppetry, musical recital, mime</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294" name="Google Shape;294;p24: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295" name="Google Shape;295;p24: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5: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2J.7: </a:t>
            </a:r>
            <a:r>
              <a:rPr lang="en-US" sz="2000"/>
              <a:t>Show two lessons plans that help children appreciate dramatic arts from different cultures.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2000"/>
              <a:t>Dramatic arts: Arts created for the purpose of public performance. </a:t>
            </a:r>
            <a:endParaRPr/>
          </a:p>
          <a:p>
            <a:pPr marL="457200" marR="0" lvl="0" indent="-228600" algn="l" rtl="0">
              <a:lnSpc>
                <a:spcPct val="100000"/>
              </a:lnSpc>
              <a:spcBef>
                <a:spcPts val="0"/>
              </a:spcBef>
              <a:spcAft>
                <a:spcPts val="0"/>
              </a:spcAft>
              <a:buClr>
                <a:schemeClr val="dk1"/>
              </a:buClr>
              <a:buSzPts val="1200"/>
              <a:buFont typeface="Calibri"/>
              <a:buNone/>
            </a:pPr>
            <a:r>
              <a:rPr lang="en-US" sz="2000"/>
              <a:t>Examples of dramatic arts: Acting, (including dress-up), puppetry, musical recital, mime</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01" name="Google Shape;301;p25: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02" name="Google Shape;302;p25: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6: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2J.8: </a:t>
            </a:r>
            <a:r>
              <a:rPr lang="en-US" sz="3200"/>
              <a:t>Show two lesson plans that provide infants, toddlers, or twos with chances to explore and manipulate age-appropriate art materials. </a:t>
            </a: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308" name="Google Shape;308;p26: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09" name="Google Shape;309;p26: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7: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2J.8: </a:t>
            </a:r>
            <a:r>
              <a:rPr lang="en-US" sz="3200"/>
              <a:t>Show two lesson plans that provide infants, toddlers, or twos with chances to explore and manipulate age-appropriate art materials. </a:t>
            </a: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315" name="Google Shape;315;p27: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16" name="Google Shape;316;p27: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95008" y="4444861"/>
            <a:ext cx="5560059" cy="3636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8: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3A.3: </a:t>
            </a:r>
            <a:r>
              <a:rPr lang="en-US" sz="1400"/>
              <a:t>Show or describe two ways in which teaching staff, program staff, and/or consultants work as a team to implement individualized plans for children. Such plans may include any Individualized Family Service Plans (IFSPs) and Individualized Education Programs (IEPs).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Consultants: Individuals outside of the program who are invited into the program to support staff efforts to meet the needs of children and families. </a:t>
            </a:r>
            <a:endParaRPr/>
          </a:p>
          <a:p>
            <a:pPr marL="457200" marR="0" lvl="0" indent="-228600" algn="l" rtl="0">
              <a:lnSpc>
                <a:spcPct val="100000"/>
              </a:lnSpc>
              <a:spcBef>
                <a:spcPts val="0"/>
              </a:spcBef>
              <a:spcAft>
                <a:spcPts val="0"/>
              </a:spcAft>
              <a:buClr>
                <a:schemeClr val="dk1"/>
              </a:buClr>
              <a:buSzPts val="1200"/>
              <a:buFont typeface="Calibri"/>
              <a:buNone/>
            </a:pPr>
            <a:endParaRPr sz="1400"/>
          </a:p>
          <a:p>
            <a:pPr marL="457200" marR="0" lvl="0" indent="-228600" algn="l" rtl="0">
              <a:lnSpc>
                <a:spcPct val="100000"/>
              </a:lnSpc>
              <a:spcBef>
                <a:spcPts val="0"/>
              </a:spcBef>
              <a:spcAft>
                <a:spcPts val="0"/>
              </a:spcAft>
              <a:buClr>
                <a:schemeClr val="dk1"/>
              </a:buClr>
              <a:buSzPts val="1200"/>
              <a:buFont typeface="Calibri"/>
              <a:buNone/>
            </a:pPr>
            <a:r>
              <a:rPr lang="en-US" sz="1400"/>
              <a:t>Examples of individualized plans for children: Behavior management plans, toilet training, plans to meet special feeding or sleeping needs, medication administration plans. </a:t>
            </a:r>
            <a:endParaRPr/>
          </a:p>
          <a:p>
            <a:pPr marL="457200" marR="0" lvl="0" indent="-228600" algn="l" rtl="0">
              <a:lnSpc>
                <a:spcPct val="100000"/>
              </a:lnSpc>
              <a:spcBef>
                <a:spcPts val="0"/>
              </a:spcBef>
              <a:spcAft>
                <a:spcPts val="0"/>
              </a:spcAft>
              <a:buClr>
                <a:schemeClr val="dk1"/>
              </a:buClr>
              <a:buSzPts val="1200"/>
              <a:buFont typeface="Calibri"/>
              <a:buNone/>
            </a:pPr>
            <a:endParaRPr sz="1400"/>
          </a:p>
          <a:p>
            <a:pPr marL="457200" marR="0" lvl="0" indent="-228600" algn="l" rtl="0">
              <a:lnSpc>
                <a:spcPct val="100000"/>
              </a:lnSpc>
              <a:spcBef>
                <a:spcPts val="0"/>
              </a:spcBef>
              <a:spcAft>
                <a:spcPts val="0"/>
              </a:spcAft>
              <a:buClr>
                <a:schemeClr val="dk1"/>
              </a:buClr>
              <a:buSzPts val="1200"/>
              <a:buFont typeface="Calibri"/>
              <a:buNone/>
            </a:pPr>
            <a:r>
              <a:rPr lang="en-US" sz="1400"/>
              <a:t>Individualized family service plan (IFSP): A plan to ensure free and appropriate public education (FAPE) for children with developmental delays aged birth to three years, in compliance with the Individuals with Disabilities Education Act (IDEA) Part C. </a:t>
            </a:r>
            <a:endParaRPr/>
          </a:p>
          <a:p>
            <a:pPr marL="457200" marR="0" lvl="0" indent="-228600" algn="l" rtl="0">
              <a:lnSpc>
                <a:spcPct val="100000"/>
              </a:lnSpc>
              <a:spcBef>
                <a:spcPts val="0"/>
              </a:spcBef>
              <a:spcAft>
                <a:spcPts val="0"/>
              </a:spcAft>
              <a:buClr>
                <a:schemeClr val="dk1"/>
              </a:buClr>
              <a:buSzPts val="1200"/>
              <a:buFont typeface="Calibri"/>
              <a:buNone/>
            </a:pPr>
            <a:endParaRPr sz="1400"/>
          </a:p>
          <a:p>
            <a:pPr marL="457200" marR="0" lvl="0" indent="-228600" algn="l" rtl="0">
              <a:lnSpc>
                <a:spcPct val="100000"/>
              </a:lnSpc>
              <a:spcBef>
                <a:spcPts val="0"/>
              </a:spcBef>
              <a:spcAft>
                <a:spcPts val="0"/>
              </a:spcAft>
              <a:buClr>
                <a:schemeClr val="dk1"/>
              </a:buClr>
              <a:buSzPts val="1200"/>
              <a:buFont typeface="Calibri"/>
              <a:buNone/>
            </a:pPr>
            <a:r>
              <a:rPr lang="en-US" sz="1400"/>
              <a:t>Individualized education plan (IEP): A plan to ensure free and appropriate public education (FAPE) for children with developmental delays aged three to 21 years, in compliance with the Individuals with Disabilities Education Act (IDEA) Part B. </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22" name="Google Shape;322;p28: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23" name="Google Shape;323;p28: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9: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3A.3: </a:t>
            </a:r>
            <a:r>
              <a:rPr lang="en-US" sz="1400"/>
              <a:t>Show or describe two ways in which teaching staff, program staff, and/or consultants work as a team to implement individualized plans for children. Such plans may include any Individualized Family Service Plans (IFSPs) and Individualized Education Programs (IEPs).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Consultants: Individuals outside of the program who are invited into the program to support staff efforts to meet the needs of children and families. </a:t>
            </a:r>
            <a:endParaRPr/>
          </a:p>
          <a:p>
            <a:pPr marL="457200" marR="0" lvl="0" indent="-228600" algn="l" rtl="0">
              <a:lnSpc>
                <a:spcPct val="100000"/>
              </a:lnSpc>
              <a:spcBef>
                <a:spcPts val="0"/>
              </a:spcBef>
              <a:spcAft>
                <a:spcPts val="0"/>
              </a:spcAft>
              <a:buClr>
                <a:schemeClr val="dk1"/>
              </a:buClr>
              <a:buSzPts val="1200"/>
              <a:buFont typeface="Calibri"/>
              <a:buNone/>
            </a:pPr>
            <a:endParaRPr sz="1400"/>
          </a:p>
          <a:p>
            <a:pPr marL="457200" marR="0" lvl="0" indent="-228600" algn="l" rtl="0">
              <a:lnSpc>
                <a:spcPct val="100000"/>
              </a:lnSpc>
              <a:spcBef>
                <a:spcPts val="0"/>
              </a:spcBef>
              <a:spcAft>
                <a:spcPts val="0"/>
              </a:spcAft>
              <a:buClr>
                <a:schemeClr val="dk1"/>
              </a:buClr>
              <a:buSzPts val="1200"/>
              <a:buFont typeface="Calibri"/>
              <a:buNone/>
            </a:pPr>
            <a:r>
              <a:rPr lang="en-US" sz="1400"/>
              <a:t>Examples of individualized plans for children: Behavior management plans, toilet training, plans to meet special feeding or sleeping needs, medication administration plans. </a:t>
            </a:r>
            <a:endParaRPr/>
          </a:p>
          <a:p>
            <a:pPr marL="457200" marR="0" lvl="0" indent="-228600" algn="l" rtl="0">
              <a:lnSpc>
                <a:spcPct val="100000"/>
              </a:lnSpc>
              <a:spcBef>
                <a:spcPts val="0"/>
              </a:spcBef>
              <a:spcAft>
                <a:spcPts val="0"/>
              </a:spcAft>
              <a:buClr>
                <a:schemeClr val="dk1"/>
              </a:buClr>
              <a:buSzPts val="1200"/>
              <a:buFont typeface="Calibri"/>
              <a:buNone/>
            </a:pPr>
            <a:endParaRPr sz="1400"/>
          </a:p>
          <a:p>
            <a:pPr marL="457200" marR="0" lvl="0" indent="-228600" algn="l" rtl="0">
              <a:lnSpc>
                <a:spcPct val="100000"/>
              </a:lnSpc>
              <a:spcBef>
                <a:spcPts val="0"/>
              </a:spcBef>
              <a:spcAft>
                <a:spcPts val="0"/>
              </a:spcAft>
              <a:buClr>
                <a:schemeClr val="dk1"/>
              </a:buClr>
              <a:buSzPts val="1200"/>
              <a:buFont typeface="Calibri"/>
              <a:buNone/>
            </a:pPr>
            <a:r>
              <a:rPr lang="en-US" sz="1400"/>
              <a:t>Individualized family service plan (IFSP): A plan to ensure free and appropriate public education (FAPE) for children with developmental delays aged birth to three years, in compliance with the Individuals with Disabilities Education Act (IDEA) Part C. </a:t>
            </a:r>
            <a:endParaRPr/>
          </a:p>
          <a:p>
            <a:pPr marL="457200" marR="0" lvl="0" indent="-228600" algn="l" rtl="0">
              <a:lnSpc>
                <a:spcPct val="100000"/>
              </a:lnSpc>
              <a:spcBef>
                <a:spcPts val="0"/>
              </a:spcBef>
              <a:spcAft>
                <a:spcPts val="0"/>
              </a:spcAft>
              <a:buClr>
                <a:schemeClr val="dk1"/>
              </a:buClr>
              <a:buSzPts val="1200"/>
              <a:buFont typeface="Calibri"/>
              <a:buNone/>
            </a:pPr>
            <a:endParaRPr sz="1400"/>
          </a:p>
          <a:p>
            <a:pPr marL="457200" marR="0" lvl="0" indent="-228600" algn="l" rtl="0">
              <a:lnSpc>
                <a:spcPct val="100000"/>
              </a:lnSpc>
              <a:spcBef>
                <a:spcPts val="0"/>
              </a:spcBef>
              <a:spcAft>
                <a:spcPts val="0"/>
              </a:spcAft>
              <a:buClr>
                <a:schemeClr val="dk1"/>
              </a:buClr>
              <a:buSzPts val="1200"/>
              <a:buFont typeface="Calibri"/>
              <a:buNone/>
            </a:pPr>
            <a:r>
              <a:rPr lang="en-US" sz="1400"/>
              <a:t>Individualized education plan (IEP): A plan to ensure free and appropriate public education (FAPE) for children with developmental delays aged three to 21 years, in compliance with the Individuals with Disabilities Education Act (IDEA) Part B. </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29" name="Google Shape;329;p29: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30" name="Google Shape;330;p29: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30: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3A.4: </a:t>
            </a:r>
            <a:r>
              <a:rPr lang="en-US" sz="1400"/>
              <a:t>Show two classroom displays that have been created to help children reflect on and extend their learning. </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Display: A method of documentation in which examples of student ideas, completed work, processes, and/or reflections are preserved and exhibited in a place where it can easily be seen by the children. </a:t>
            </a:r>
            <a:br>
              <a:rPr lang="en-US" sz="1050" b="1">
                <a:solidFill>
                  <a:srgbClr val="0C426A"/>
                </a:solidFill>
              </a:rPr>
            </a:b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36" name="Google Shape;336;p30: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37" name="Google Shape;337;p30: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1: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3A.4: </a:t>
            </a:r>
            <a:r>
              <a:rPr lang="en-US" sz="1400"/>
              <a:t>Show two classroom displays that have been created to help children reflect on and extend their learning. </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Display: A method of documentation in which examples of student ideas, completed work, processes, and/or reflections are preserved and exhibited in a place where it can easily be seen by the children. </a:t>
            </a:r>
            <a:br>
              <a:rPr lang="en-US" sz="1050" b="1">
                <a:solidFill>
                  <a:srgbClr val="0C426A"/>
                </a:solidFill>
              </a:rPr>
            </a:b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43" name="Google Shape;343;p31: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44" name="Google Shape;344;p31: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2: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3D.5: </a:t>
            </a:r>
            <a:r>
              <a:rPr lang="en-US" sz="1400"/>
              <a:t>Show two lesson plans that provide children with opportunities to engage in group projects.</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50" name="Google Shape;350;p32: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51" name="Google Shape;351;p32: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3: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3D.5: </a:t>
            </a:r>
            <a:r>
              <a:rPr lang="en-US" sz="1400"/>
              <a:t>Show two lesson plans that provide children with opportunities to engage in group projects.</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57" name="Google Shape;357;p33: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58" name="Google Shape;358;p33: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4: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3D.6: </a:t>
            </a:r>
            <a:r>
              <a:rPr lang="en-US" sz="2000"/>
              <a:t>Show two lesson plans that provide children with opportunities to learn from one another. </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64" name="Google Shape;364;p34: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65" name="Google Shape;365;p34: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5: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3D.6: </a:t>
            </a:r>
            <a:r>
              <a:rPr lang="en-US" sz="2000"/>
              <a:t>Show two lesson plans that provide children with opportunities to learn from one another. </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71" name="Google Shape;371;p35: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72" name="Google Shape;372;p35: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6: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3D.9: </a:t>
            </a:r>
            <a:r>
              <a:rPr lang="en-US" sz="1400"/>
              <a:t>Show or describe two examples of lesson plans in which infants and toddlers revisit experiences and materials across periods of days or weeks.</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378" name="Google Shape;378;p36: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79" name="Google Shape;379;p36: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7: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3D.9: </a:t>
            </a:r>
            <a:r>
              <a:rPr lang="en-US" sz="1400"/>
              <a:t>Show or describe two examples of lesson plans in which infants and toddlers revisit experiences and materials across periods of days or weeks.</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385" name="Google Shape;385;p37: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86" name="Google Shape;386;p37: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95008" y="4444861"/>
            <a:ext cx="5560059" cy="3636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8: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3E.8: </a:t>
            </a:r>
            <a:r>
              <a:rPr lang="en-US" sz="1400"/>
              <a:t>Show or describe one example of a time you modified the class schedule, when necessary, to scaffold children’s learning</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Scaffolding: Teachers “provide assistance and/or add support to enable each child to master a challenge just beyond his current level. The teacher gradually reduces the support as the child is able to proceed independently.” Developmentally Appropriate Practice, 3rd Edition Page 154</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92" name="Google Shape;392;p38: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393" name="Google Shape;393;p38: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9: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3E.9: </a:t>
            </a:r>
            <a:r>
              <a:rPr lang="en-US" sz="1400"/>
              <a:t>Show or describe one example of how you intentionally rearranged classroom equipment, when necessary, to scaffold children’s learning.</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Examples of rearranging the classroom: Staff expand learning centers or move furniture. </a:t>
            </a:r>
            <a:endParaRPr/>
          </a:p>
          <a:p>
            <a:pPr marL="457200" marR="0" lvl="0" indent="-228600" algn="l" rtl="0">
              <a:lnSpc>
                <a:spcPct val="100000"/>
              </a:lnSpc>
              <a:spcBef>
                <a:spcPts val="0"/>
              </a:spcBef>
              <a:spcAft>
                <a:spcPts val="0"/>
              </a:spcAft>
              <a:buClr>
                <a:schemeClr val="dk1"/>
              </a:buClr>
              <a:buSzPts val="1200"/>
              <a:buFont typeface="Calibri"/>
              <a:buNone/>
            </a:pPr>
            <a:endParaRPr sz="1400"/>
          </a:p>
          <a:p>
            <a:pPr marL="457200" marR="0" lvl="0" indent="-228600" algn="l" rtl="0">
              <a:lnSpc>
                <a:spcPct val="100000"/>
              </a:lnSpc>
              <a:spcBef>
                <a:spcPts val="0"/>
              </a:spcBef>
              <a:spcAft>
                <a:spcPts val="0"/>
              </a:spcAft>
              <a:buClr>
                <a:schemeClr val="dk1"/>
              </a:buClr>
              <a:buSzPts val="1200"/>
              <a:buFont typeface="Calibri"/>
              <a:buNone/>
            </a:pPr>
            <a:r>
              <a:rPr lang="en-US" sz="1400"/>
              <a:t>Scaffolding: Teachers “provide assistance and/or add support to enable each child to master a challenge just beyond his current level. The teacher gradually reduces the support as the child is able to proceed independently.” Developmentally Appropriate Practice, 3rd Edition Page 154.</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399" name="Google Shape;399;p39: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00" name="Google Shape;400;p39: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40: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400" b="1" dirty="0"/>
              <a:t>3E.10 NEW ITEM LANGUAGE 2022: </a:t>
            </a:r>
            <a:r>
              <a:rPr lang="en-US" sz="1400" dirty="0"/>
              <a:t>Show or describe one example of how you changed a </a:t>
            </a:r>
            <a:r>
              <a:rPr lang="en-US" sz="1400" b="1" dirty="0"/>
              <a:t>planned activity </a:t>
            </a:r>
            <a:r>
              <a:rPr lang="en-US" sz="1400" dirty="0"/>
              <a:t>or lesson if children showed interest in a different topic or activity.</a:t>
            </a:r>
          </a:p>
          <a:p>
            <a:pPr marL="457200" marR="0" lvl="0" indent="-228600" algn="l" rtl="0">
              <a:lnSpc>
                <a:spcPct val="100000"/>
              </a:lnSpc>
              <a:spcBef>
                <a:spcPts val="0"/>
              </a:spcBef>
              <a:spcAft>
                <a:spcPts val="0"/>
              </a:spcAft>
              <a:buClr>
                <a:schemeClr val="dk1"/>
              </a:buClr>
              <a:buSzPts val="1200"/>
              <a:buFont typeface="Calibri"/>
              <a:buNone/>
            </a:pPr>
            <a:endParaRPr lang="en-US" sz="1400" dirty="0"/>
          </a:p>
          <a:p>
            <a:pPr marL="457200" marR="0" lvl="0" indent="-228600" algn="l" rtl="0">
              <a:lnSpc>
                <a:spcPct val="100000"/>
              </a:lnSpc>
              <a:spcBef>
                <a:spcPts val="0"/>
              </a:spcBef>
              <a:spcAft>
                <a:spcPts val="0"/>
              </a:spcAft>
              <a:buClr>
                <a:schemeClr val="dk1"/>
              </a:buClr>
              <a:buSzPts val="1200"/>
              <a:buFont typeface="Calibri"/>
              <a:buNone/>
            </a:pPr>
            <a:r>
              <a:rPr lang="en-US" sz="1400" dirty="0"/>
              <a:t>Age Categories: </a:t>
            </a:r>
            <a:r>
              <a:rPr lang="en-US" sz="1200" dirty="0"/>
              <a:t>I T P K S </a:t>
            </a:r>
            <a:endParaRPr dirty="0"/>
          </a:p>
        </p:txBody>
      </p:sp>
      <p:sp>
        <p:nvSpPr>
          <p:cNvPr id="406" name="Google Shape;406;p40: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07" name="Google Shape;407;p40: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43: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3F.2: </a:t>
            </a:r>
            <a:r>
              <a:rPr lang="en-US" sz="1400"/>
              <a:t>Show two examples of classroom experiences you have created that involve members of children’s families.</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427" name="Google Shape;427;p43: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28" name="Google Shape;428;p43: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4: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3F.2: </a:t>
            </a:r>
            <a:r>
              <a:rPr lang="en-US" sz="1400"/>
              <a:t>Show two examples of classroom experiences you have created that involve members of children’s families.</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434" name="Google Shape;434;p44: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35" name="Google Shape;435;p44: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5: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3G.7: </a:t>
            </a:r>
            <a:r>
              <a:rPr lang="en-US" sz="1400"/>
              <a:t>Show one example of how you have made activities a little more difficult, as children refine skills or gain new skills, to advance each child’s further learning (scaffolding).</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2000"/>
              <a:t>Scaffolding: Teachers “provide assistance and/or add support to enable each child to master a challenge just beyond his current level. The teacher gradually reduces the support as the child is able to proceed independently.” Developmentally Appropriate Practice, 3rd Edition Page 154.</a:t>
            </a: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441" name="Google Shape;441;p45: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42" name="Google Shape;442;p45: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6: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4B.1: </a:t>
            </a:r>
            <a:r>
              <a:rPr lang="en-US" sz="1400"/>
              <a:t>If child portfolios are used as an assessment method, show or describe how you make it meaningful and relevant for dual language learners.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2000"/>
              <a:t>Rate as N/A if the program does not use child portfolios as an assessment method. Rate N/A if child portfolios are used but staff state there are no dual language learners currently enrolled in the class. </a:t>
            </a:r>
            <a:endParaRPr/>
          </a:p>
          <a:p>
            <a:pPr marL="457200" marR="0" lvl="0" indent="-228600" algn="l" rtl="0">
              <a:lnSpc>
                <a:spcPct val="100000"/>
              </a:lnSpc>
              <a:spcBef>
                <a:spcPts val="0"/>
              </a:spcBef>
              <a:spcAft>
                <a:spcPts val="0"/>
              </a:spcAft>
              <a:buClr>
                <a:schemeClr val="dk1"/>
              </a:buClr>
              <a:buSzPts val="1200"/>
              <a:buFont typeface="Calibri"/>
              <a:buNone/>
            </a:pPr>
            <a:endParaRPr sz="2000"/>
          </a:p>
          <a:p>
            <a:pPr marL="457200" marR="0" lvl="0" indent="-228600" algn="l" rtl="0">
              <a:lnSpc>
                <a:spcPct val="100000"/>
              </a:lnSpc>
              <a:spcBef>
                <a:spcPts val="0"/>
              </a:spcBef>
              <a:spcAft>
                <a:spcPts val="0"/>
              </a:spcAft>
              <a:buClr>
                <a:schemeClr val="dk1"/>
              </a:buClr>
              <a:buSzPts val="1200"/>
              <a:buFont typeface="Calibri"/>
              <a:buNone/>
            </a:pPr>
            <a:r>
              <a:rPr lang="en-US" sz="2000"/>
              <a:t>Child portfolio: A collection of information, samples, and artifacts of a child's developmental progress. These portfolios are used to document the child's work, serve as a method to share the child's progress with others, and inform plans for further learning. A systemic process should be used to determine what goes into the portfolio. Child portfolios may be physical (binder, folders) or digital (computer software, online). </a:t>
            </a:r>
            <a:endParaRPr/>
          </a:p>
          <a:p>
            <a:pPr marL="457200" marR="0" lvl="0" indent="-228600" algn="l" rtl="0">
              <a:lnSpc>
                <a:spcPct val="100000"/>
              </a:lnSpc>
              <a:spcBef>
                <a:spcPts val="0"/>
              </a:spcBef>
              <a:spcAft>
                <a:spcPts val="0"/>
              </a:spcAft>
              <a:buClr>
                <a:schemeClr val="dk1"/>
              </a:buClr>
              <a:buSzPts val="1200"/>
              <a:buFont typeface="Calibri"/>
              <a:buNone/>
            </a:pPr>
            <a:endParaRPr sz="2000"/>
          </a:p>
          <a:p>
            <a:pPr marL="457200" marR="0" lvl="0" indent="-228600" algn="l" rtl="0">
              <a:lnSpc>
                <a:spcPct val="100000"/>
              </a:lnSpc>
              <a:spcBef>
                <a:spcPts val="0"/>
              </a:spcBef>
              <a:spcAft>
                <a:spcPts val="0"/>
              </a:spcAft>
              <a:buClr>
                <a:schemeClr val="dk1"/>
              </a:buClr>
              <a:buSzPts val="1200"/>
              <a:buFont typeface="Calibri"/>
              <a:buNone/>
            </a:pPr>
            <a:r>
              <a:rPr lang="en-US" sz="2000"/>
              <a:t>Dual language learner: Refers to a child who is acquiring two or more languages simultaneously and learning a second language while continuing to develop their first language. </a:t>
            </a: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448" name="Google Shape;448;p46: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49" name="Google Shape;449;p46: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47: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4B.2: </a:t>
            </a:r>
            <a:r>
              <a:rPr lang="en-US" sz="1400"/>
              <a:t>If child portfolios are used as an assessment method, show or describe how the results are used to create activities or lesson plans.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2000"/>
              <a:t>Rate as N/A if the program does not use child portfolios as an assessment method. </a:t>
            </a:r>
            <a:endParaRPr/>
          </a:p>
          <a:p>
            <a:pPr marL="457200" marR="0" lvl="0" indent="-228600" algn="l" rtl="0">
              <a:lnSpc>
                <a:spcPct val="100000"/>
              </a:lnSpc>
              <a:spcBef>
                <a:spcPts val="0"/>
              </a:spcBef>
              <a:spcAft>
                <a:spcPts val="0"/>
              </a:spcAft>
              <a:buClr>
                <a:schemeClr val="dk1"/>
              </a:buClr>
              <a:buSzPts val="1200"/>
              <a:buFont typeface="Calibri"/>
              <a:buNone/>
            </a:pPr>
            <a:endParaRPr sz="2000"/>
          </a:p>
          <a:p>
            <a:pPr marL="457200" marR="0" lvl="0" indent="-228600" algn="l" rtl="0">
              <a:lnSpc>
                <a:spcPct val="100000"/>
              </a:lnSpc>
              <a:spcBef>
                <a:spcPts val="0"/>
              </a:spcBef>
              <a:spcAft>
                <a:spcPts val="0"/>
              </a:spcAft>
              <a:buClr>
                <a:schemeClr val="dk1"/>
              </a:buClr>
              <a:buSzPts val="1200"/>
              <a:buFont typeface="Calibri"/>
              <a:buNone/>
            </a:pPr>
            <a:r>
              <a:rPr lang="en-US" sz="2000"/>
              <a:t>Child portfolio: A collection of information, samples, and artifacts of a child's developmental progress. These portfolios are used to document the child's work, serve as a method to share the child's progress with others, and inform plans for further learning. A systemic process should be used to determine what goes into the portfolio. Child portfolios may be physical (binder, folders) or digital (computer software, online).</a:t>
            </a: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455" name="Google Shape;455;p47: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56" name="Google Shape;456;p47: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8: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b="1" dirty="0"/>
              <a:t>4B.3 NEW ITEM LANGUAGE &amp; GUIDANCE 2022: </a:t>
            </a:r>
            <a:r>
              <a:rPr lang="en-US" dirty="0"/>
              <a:t>If child portfolios are used as an assessment method, show or explain how you make it meaningful and relevant for children with </a:t>
            </a:r>
            <a:r>
              <a:rPr lang="en-US" b="1" dirty="0"/>
              <a:t>disabilities</a:t>
            </a:r>
            <a:r>
              <a:rPr lang="en-US" dirty="0"/>
              <a:t>. </a:t>
            </a:r>
          </a:p>
          <a:p>
            <a:pPr marL="457200" marR="0" lvl="0" indent="-228600" algn="l" rtl="0">
              <a:lnSpc>
                <a:spcPct val="100000"/>
              </a:lnSpc>
              <a:spcBef>
                <a:spcPts val="0"/>
              </a:spcBef>
              <a:spcAft>
                <a:spcPts val="0"/>
              </a:spcAft>
              <a:buClr>
                <a:schemeClr val="dk1"/>
              </a:buClr>
              <a:buSzPts val="1200"/>
              <a:buFont typeface="Calibri"/>
              <a:buNone/>
            </a:pPr>
            <a:r>
              <a:rPr lang="en-US" dirty="0"/>
              <a:t>Rate as N/A if the class does not use child portfolios as an assessment method. Also rate NA if child portfolios are used but there are no children with </a:t>
            </a:r>
            <a:r>
              <a:rPr lang="en-US" b="1" dirty="0"/>
              <a:t>disabilities</a:t>
            </a:r>
            <a:r>
              <a:rPr lang="en-US" dirty="0"/>
              <a:t> currently enrolled in the class. </a:t>
            </a:r>
          </a:p>
          <a:p>
            <a:pPr marL="457200" marR="0" lvl="0" indent="-228600" algn="l" rtl="0">
              <a:lnSpc>
                <a:spcPct val="100000"/>
              </a:lnSpc>
              <a:spcBef>
                <a:spcPts val="0"/>
              </a:spcBef>
              <a:spcAft>
                <a:spcPts val="0"/>
              </a:spcAft>
              <a:buClr>
                <a:schemeClr val="dk1"/>
              </a:buClr>
              <a:buSzPts val="1200"/>
              <a:buFont typeface="Calibri"/>
              <a:buNone/>
            </a:pPr>
            <a:r>
              <a:rPr lang="en-US" dirty="0"/>
              <a:t>Child portfolio: A collection of information, samples, and artifacts of a child's developmental progress. These portfolios are used to document the child's work, serve as a method to share the child's progress with others, and inform plans for further learning. A systemic process should be used to determine what goes into the portfolio. Child portfolios may be physical (binder, folders) or digital (computer software, online). </a:t>
            </a:r>
          </a:p>
          <a:p>
            <a:pPr marL="457200" marR="0" lvl="0" indent="-228600" algn="l" rtl="0">
              <a:lnSpc>
                <a:spcPct val="100000"/>
              </a:lnSpc>
              <a:spcBef>
                <a:spcPts val="0"/>
              </a:spcBef>
              <a:spcAft>
                <a:spcPts val="0"/>
              </a:spcAft>
              <a:buClr>
                <a:schemeClr val="dk1"/>
              </a:buClr>
              <a:buSzPts val="1200"/>
              <a:buFont typeface="Calibri"/>
              <a:buNone/>
            </a:pPr>
            <a:r>
              <a:rPr lang="en-US" b="1" dirty="0"/>
              <a:t>Disabilities</a:t>
            </a:r>
            <a:r>
              <a:rPr lang="en-US" dirty="0"/>
              <a:t>: Physical or mental health conditions that require special education services such as early intervention or individualized supports.</a:t>
            </a:r>
          </a:p>
          <a:p>
            <a:pPr marL="457200" marR="0" lvl="0" indent="-228600" algn="l" rtl="0">
              <a:lnSpc>
                <a:spcPct val="100000"/>
              </a:lnSpc>
              <a:spcBef>
                <a:spcPts val="0"/>
              </a:spcBef>
              <a:spcAft>
                <a:spcPts val="0"/>
              </a:spcAft>
              <a:buClr>
                <a:schemeClr val="dk1"/>
              </a:buClr>
              <a:buSzPts val="1200"/>
              <a:buFont typeface="Calibri"/>
              <a:buNone/>
            </a:pPr>
            <a:endParaRPr lang="en-US" dirty="0"/>
          </a:p>
          <a:p>
            <a:pPr marL="457200" marR="0" lvl="0" indent="-228600" algn="l" rtl="0">
              <a:lnSpc>
                <a:spcPct val="100000"/>
              </a:lnSpc>
              <a:spcBef>
                <a:spcPts val="0"/>
              </a:spcBef>
              <a:spcAft>
                <a:spcPts val="0"/>
              </a:spcAft>
              <a:buClr>
                <a:schemeClr val="dk1"/>
              </a:buClr>
              <a:buSzPts val="1200"/>
              <a:buFont typeface="Calibri"/>
              <a:buNone/>
            </a:pPr>
            <a:r>
              <a:rPr lang="en-US" dirty="0"/>
              <a:t>Age Categories: I T P K S </a:t>
            </a:r>
            <a:endParaRPr dirty="0"/>
          </a:p>
        </p:txBody>
      </p:sp>
      <p:sp>
        <p:nvSpPr>
          <p:cNvPr id="462" name="Google Shape;462;p48: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63" name="Google Shape;463;p48: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9: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4C.1: </a:t>
            </a:r>
            <a:r>
              <a:rPr lang="en-US" sz="1400"/>
              <a:t>Show one example of how you refer to curriculum goals when interpreting assessment data. </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469" name="Google Shape;469;p49: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70" name="Google Shape;470;p49: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95008" y="4444861"/>
            <a:ext cx="5560059" cy="3636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50: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4D.1: </a:t>
            </a:r>
            <a:r>
              <a:rPr lang="en-US" sz="1400"/>
              <a:t>Show two examples of how information from an observational assessment you conducted was used to create an individualized activity.</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476" name="Google Shape;476;p50: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77" name="Google Shape;477;p50: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51: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4D.1: </a:t>
            </a:r>
            <a:r>
              <a:rPr lang="en-US" sz="1400"/>
              <a:t>Show two examples of how information from an observational assessment you conducted was used to create an individualized activity.</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483" name="Google Shape;483;p51: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84" name="Google Shape;484;p51: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52: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4D.3: </a:t>
            </a:r>
            <a:r>
              <a:rPr lang="en-US" sz="1400"/>
              <a:t>Show or describe two examples of how you modify your interactions and caretaking routines for infants, based on observations or anecdotal notes.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Anecdotal notes: Written narrative descriptions recorded after the observed behavior(s) occurs</a:t>
            </a: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a:t>
            </a:r>
            <a:endParaRPr/>
          </a:p>
        </p:txBody>
      </p:sp>
      <p:sp>
        <p:nvSpPr>
          <p:cNvPr id="490" name="Google Shape;490;p52: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91" name="Google Shape;491;p52: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53: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4D.3: </a:t>
            </a:r>
            <a:r>
              <a:rPr lang="en-US" sz="1400"/>
              <a:t>Show or describe two examples of how you modify your interactions and caretaking routines for infants, based on observations or anecdotal notes.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1400"/>
              <a:t>Anecdotal notes: Written narrative descriptions recorded after the observed behavior(s) occurs</a:t>
            </a: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a:t>
            </a:r>
            <a:endParaRPr/>
          </a:p>
        </p:txBody>
      </p:sp>
      <p:sp>
        <p:nvSpPr>
          <p:cNvPr id="497" name="Google Shape;497;p53: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498" name="Google Shape;498;p53: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54: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4D.7: </a:t>
            </a:r>
            <a:r>
              <a:rPr lang="en-US" sz="1400"/>
              <a:t>Show two examples of observational assessments you conducted, in which you noted a child’s strengths, interests, and needs. </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504" name="Google Shape;504;p54: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05" name="Google Shape;505;p54: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55: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4D.7: </a:t>
            </a:r>
            <a:r>
              <a:rPr lang="en-US" sz="1400"/>
              <a:t>Show two examples of observational assessments you conducted, in which you noted a child’s strengths, interests, and needs. </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511" name="Google Shape;511;p55: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12" name="Google Shape;512;p55: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56: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4E.1: </a:t>
            </a:r>
            <a:r>
              <a:rPr lang="en-US" sz="1400"/>
              <a:t>Show or describe two examples of how you provide ongoing opportunities for families to contribute their observations from home to the child assessment process.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2000"/>
              <a:t>Information solicited one time only, at enrollment, is not considered to be ongoing unless there are additional opportunities for families to update such information over time</a:t>
            </a: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518" name="Google Shape;518;p56: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19" name="Google Shape;519;p56: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57: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4E.1: </a:t>
            </a:r>
            <a:r>
              <a:rPr lang="en-US" sz="1400"/>
              <a:t>Show or describe two examples of how you provide ongoing opportunities for families to contribute their observations from home to the child assessment process.</a:t>
            </a:r>
            <a:endParaRPr/>
          </a:p>
          <a:p>
            <a:pPr marL="457200" marR="0" lvl="0" indent="-228600" algn="l" rtl="0">
              <a:lnSpc>
                <a:spcPct val="100000"/>
              </a:lnSpc>
              <a:spcBef>
                <a:spcPts val="0"/>
              </a:spcBef>
              <a:spcAft>
                <a:spcPts val="0"/>
              </a:spcAft>
              <a:buClr>
                <a:schemeClr val="dk1"/>
              </a:buClr>
              <a:buSzPts val="1200"/>
              <a:buFont typeface="Calibri"/>
              <a:buNone/>
            </a:pP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sz="2000"/>
              <a:t>Information solicited one time only, at enrollment, is not considered to be ongoing unless there are additional opportunities for families to update such information over time</a:t>
            </a:r>
            <a:endParaRPr sz="140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525" name="Google Shape;525;p57: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26" name="Google Shape;526;p57: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58: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7B.1: </a:t>
            </a:r>
            <a:r>
              <a:rPr lang="en-US" sz="1400"/>
              <a:t>Show or describe two examples of how you communicate daily with the families of infants, toddlers, or twos about each child’s developmental milestones, individual activities, and shared caregiving issues.</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532" name="Google Shape;532;p58: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33" name="Google Shape;533;p58: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59: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7B.1: </a:t>
            </a:r>
            <a:r>
              <a:rPr lang="en-US" sz="1400"/>
              <a:t>Show or describe two examples of how you communicate daily with the families of infants, toddlers, or twos about each child’s developmental milestones, individual activities, and shared caregiving issues.</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a:t>
            </a:r>
            <a:endParaRPr/>
          </a:p>
        </p:txBody>
      </p:sp>
      <p:sp>
        <p:nvSpPr>
          <p:cNvPr id="539" name="Google Shape;539;p59: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540" name="Google Shape;540;p59: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200" b="1"/>
              <a:t>1C.6: </a:t>
            </a:r>
            <a:r>
              <a:rPr lang="en-US" sz="1200"/>
              <a:t>Show or describe two examples of how you help make children's play more complex.</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168" name="Google Shape;168;p6: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69" name="Google Shape;169;p6: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200" b="1"/>
              <a:t>1C.6: </a:t>
            </a:r>
            <a:r>
              <a:rPr lang="en-US" sz="1200"/>
              <a:t>Show or describe two examples of how you help make children's play more complex.</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175" name="Google Shape;175;p7: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76" name="Google Shape;176;p7: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200" b="1"/>
              <a:t>1D.6: </a:t>
            </a:r>
            <a:r>
              <a:rPr lang="en-US" sz="1400"/>
              <a:t>Show two objects, materials, or visual images within your classroom that depict men and/or women in work, family, and/or personal roles.</a:t>
            </a:r>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182" name="Google Shape;182;p8: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83" name="Google Shape;183;p8: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95008" y="4444861"/>
            <a:ext cx="5560059" cy="363670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sz="1050" b="1">
                <a:solidFill>
                  <a:srgbClr val="0C426A"/>
                </a:solidFill>
              </a:rPr>
              <a:t>2A.2: </a:t>
            </a:r>
            <a:r>
              <a:rPr lang="en-US" sz="1400"/>
              <a:t>Show or describe two examples of how you change classroom materials or equipment as children’s skill levels change over time.</a:t>
            </a: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endParaRPr sz="1050" b="1">
              <a:solidFill>
                <a:srgbClr val="0C426A"/>
              </a:solidFill>
            </a:endParaRPr>
          </a:p>
          <a:p>
            <a:pPr marL="457200" marR="0" lvl="0" indent="-228600" algn="l" rtl="0">
              <a:lnSpc>
                <a:spcPct val="100000"/>
              </a:lnSpc>
              <a:spcBef>
                <a:spcPts val="0"/>
              </a:spcBef>
              <a:spcAft>
                <a:spcPts val="0"/>
              </a:spcAft>
              <a:buClr>
                <a:schemeClr val="dk1"/>
              </a:buClr>
              <a:buSzPts val="1200"/>
              <a:buFont typeface="Calibri"/>
              <a:buNone/>
            </a:pPr>
            <a:r>
              <a:rPr lang="en-US"/>
              <a:t>Age Categories: ITPKS</a:t>
            </a:r>
            <a:endParaRPr/>
          </a:p>
        </p:txBody>
      </p:sp>
      <p:sp>
        <p:nvSpPr>
          <p:cNvPr id="189" name="Google Shape;189;p9:notes"/>
          <p:cNvSpPr txBox="1">
            <a:spLocks noGrp="1"/>
          </p:cNvSpPr>
          <p:nvPr>
            <p:ph type="ftr" idx="11"/>
          </p:nvPr>
        </p:nvSpPr>
        <p:spPr>
          <a:xfrm>
            <a:off x="1" y="8772668"/>
            <a:ext cx="3011698" cy="46340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NAEYC National Association for the Education of Young Children</a:t>
            </a:r>
            <a:endParaRPr/>
          </a:p>
        </p:txBody>
      </p:sp>
      <p:sp>
        <p:nvSpPr>
          <p:cNvPr id="190" name="Google Shape;190;p9:notes"/>
          <p:cNvSpPr txBox="1">
            <a:spLocks noGrp="1"/>
          </p:cNvSpPr>
          <p:nvPr>
            <p:ph type="sldNum" idx="12"/>
          </p:nvPr>
        </p:nvSpPr>
        <p:spPr>
          <a:xfrm>
            <a:off x="3936767" y="8772668"/>
            <a:ext cx="3011698"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drive.google.com/open?id=1leM-4ETAwYvFFV6p3cXXI3D4xBKK0rTh" TargetMode="External"/><Relationship Id="rId2" Type="http://schemas.openxmlformats.org/officeDocument/2006/relationships/hyperlink" Target="https://drive.google.com/drive/folders/1g2B2DJGBlUVHwlFXEidVLusy5yBRMZfZ?usp=sharin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Slide">
  <p:cSld name="Title 1">
    <p:spTree>
      <p:nvGrpSpPr>
        <p:cNvPr id="1" name="Shape 13"/>
        <p:cNvGrpSpPr/>
        <p:nvPr/>
      </p:nvGrpSpPr>
      <p:grpSpPr>
        <a:xfrm>
          <a:off x="0" y="0"/>
          <a:ext cx="0" cy="0"/>
          <a:chOff x="0" y="0"/>
          <a:chExt cx="0" cy="0"/>
        </a:xfrm>
      </p:grpSpPr>
      <p:sp>
        <p:nvSpPr>
          <p:cNvPr id="14" name="Google Shape;14;p61"/>
          <p:cNvSpPr/>
          <p:nvPr/>
        </p:nvSpPr>
        <p:spPr>
          <a:xfrm>
            <a:off x="6569611" y="309486"/>
            <a:ext cx="4995789" cy="4995789"/>
          </a:xfrm>
          <a:prstGeom prst="ellipse">
            <a:avLst/>
          </a:prstGeom>
          <a:solidFill>
            <a:srgbClr val="FDB51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5;p61"/>
          <p:cNvSpPr/>
          <p:nvPr/>
        </p:nvSpPr>
        <p:spPr>
          <a:xfrm>
            <a:off x="4135903" y="3650823"/>
            <a:ext cx="4995789" cy="4995789"/>
          </a:xfrm>
          <a:prstGeom prst="ellipse">
            <a:avLst/>
          </a:prstGeom>
          <a:solidFill>
            <a:srgbClr val="0077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61"/>
          <p:cNvSpPr/>
          <p:nvPr/>
        </p:nvSpPr>
        <p:spPr>
          <a:xfrm>
            <a:off x="6569611" y="309487"/>
            <a:ext cx="4995789" cy="4995789"/>
          </a:xfrm>
          <a:prstGeom prst="ellipse">
            <a:avLst/>
          </a:prstGeom>
          <a:solidFill>
            <a:srgbClr val="FDB515">
              <a:alpha val="5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61"/>
          <p:cNvPicPr preferRelativeResize="0"/>
          <p:nvPr/>
        </p:nvPicPr>
        <p:blipFill rotWithShape="1">
          <a:blip r:embed="rId2">
            <a:alphaModFix/>
          </a:blip>
          <a:srcRect/>
          <a:stretch/>
        </p:blipFill>
        <p:spPr>
          <a:xfrm>
            <a:off x="533400" y="4562377"/>
            <a:ext cx="2989521" cy="332169"/>
          </a:xfrm>
          <a:prstGeom prst="rect">
            <a:avLst/>
          </a:prstGeom>
          <a:noFill/>
          <a:ln>
            <a:noFill/>
          </a:ln>
        </p:spPr>
      </p:pic>
      <p:sp>
        <p:nvSpPr>
          <p:cNvPr id="18" name="Google Shape;18;p61"/>
          <p:cNvSpPr txBox="1">
            <a:spLocks noGrp="1"/>
          </p:cNvSpPr>
          <p:nvPr>
            <p:ph type="body" idx="1"/>
          </p:nvPr>
        </p:nvSpPr>
        <p:spPr>
          <a:xfrm>
            <a:off x="533400" y="810683"/>
            <a:ext cx="5940244" cy="1677301"/>
          </a:xfrm>
          <a:prstGeom prst="rect">
            <a:avLst/>
          </a:prstGeom>
          <a:noFill/>
          <a:ln>
            <a:noFill/>
          </a:ln>
        </p:spPr>
        <p:txBody>
          <a:bodyPr spcFirstLastPara="1" wrap="square" lIns="0" tIns="91425" rIns="91425" bIns="91425" anchor="b" anchorCtr="0">
            <a:noAutofit/>
          </a:bodyPr>
          <a:lstStyle>
            <a:lvl1pPr marL="457200" marR="0" lvl="0" indent="-228600" algn="l">
              <a:lnSpc>
                <a:spcPct val="100000"/>
              </a:lnSpc>
              <a:spcBef>
                <a:spcPts val="0"/>
              </a:spcBef>
              <a:spcAft>
                <a:spcPts val="0"/>
              </a:spcAft>
              <a:buClr>
                <a:srgbClr val="000000"/>
              </a:buClr>
              <a:buSzPts val="3200"/>
              <a:buFont typeface="Arial"/>
              <a:buNone/>
              <a:defRPr sz="3200" b="1"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9" name="Google Shape;19;p61"/>
          <p:cNvSpPr txBox="1">
            <a:spLocks noGrp="1"/>
          </p:cNvSpPr>
          <p:nvPr>
            <p:ph type="body" idx="2"/>
          </p:nvPr>
        </p:nvSpPr>
        <p:spPr>
          <a:xfrm>
            <a:off x="533400" y="2571751"/>
            <a:ext cx="3134833" cy="831850"/>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800"/>
              <a:buFont typeface="Arial"/>
              <a:buNone/>
              <a:defRPr sz="1800" b="0"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0" name="Google Shape;20;p61"/>
          <p:cNvSpPr txBox="1">
            <a:spLocks noGrp="1"/>
          </p:cNvSpPr>
          <p:nvPr>
            <p:ph type="body" idx="3"/>
          </p:nvPr>
        </p:nvSpPr>
        <p:spPr>
          <a:xfrm>
            <a:off x="533400" y="3651250"/>
            <a:ext cx="3251019" cy="332169"/>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100"/>
              <a:buFont typeface="Arial"/>
              <a:buNone/>
              <a:defRPr sz="1100" b="1" i="0" cap="none"/>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sic Slide Teal">
  <p:cSld name="Basic Slide Teal">
    <p:spTree>
      <p:nvGrpSpPr>
        <p:cNvPr id="1" name="Shape 78"/>
        <p:cNvGrpSpPr/>
        <p:nvPr/>
      </p:nvGrpSpPr>
      <p:grpSpPr>
        <a:xfrm>
          <a:off x="0" y="0"/>
          <a:ext cx="0" cy="0"/>
          <a:chOff x="0" y="0"/>
          <a:chExt cx="0" cy="0"/>
        </a:xfrm>
      </p:grpSpPr>
      <p:sp>
        <p:nvSpPr>
          <p:cNvPr id="79" name="Google Shape;79;p70"/>
          <p:cNvSpPr/>
          <p:nvPr/>
        </p:nvSpPr>
        <p:spPr>
          <a:xfrm>
            <a:off x="0" y="0"/>
            <a:ext cx="9144000" cy="736600"/>
          </a:xfrm>
          <a:prstGeom prst="rect">
            <a:avLst/>
          </a:prstGeom>
          <a:solidFill>
            <a:srgbClr val="45AD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80" name="Google Shape;80;p70"/>
          <p:cNvSpPr txBox="1">
            <a:spLocks noGrp="1"/>
          </p:cNvSpPr>
          <p:nvPr>
            <p:ph type="title"/>
          </p:nvPr>
        </p:nvSpPr>
        <p:spPr>
          <a:xfrm>
            <a:off x="628650" y="273844"/>
            <a:ext cx="6828317" cy="352689"/>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4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1" name="Google Shape;81;p70"/>
          <p:cNvSpPr txBox="1">
            <a:spLocks noGrp="1"/>
          </p:cNvSpPr>
          <p:nvPr>
            <p:ph type="sldNum" idx="12"/>
          </p:nvPr>
        </p:nvSpPr>
        <p:spPr>
          <a:xfrm>
            <a:off x="8286750" y="4681500"/>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2" name="Google Shape;82;p70"/>
          <p:cNvPicPr preferRelativeResize="0"/>
          <p:nvPr/>
        </p:nvPicPr>
        <p:blipFill rotWithShape="1">
          <a:blip r:embed="rId2">
            <a:alphaModFix/>
          </a:blip>
          <a:srcRect/>
          <a:stretch/>
        </p:blipFill>
        <p:spPr>
          <a:xfrm>
            <a:off x="8114103" y="319130"/>
            <a:ext cx="802494" cy="216546"/>
          </a:xfrm>
          <a:prstGeom prst="rect">
            <a:avLst/>
          </a:prstGeom>
          <a:noFill/>
          <a:ln>
            <a:noFill/>
          </a:ln>
        </p:spPr>
      </p:pic>
      <p:sp>
        <p:nvSpPr>
          <p:cNvPr id="83" name="Google Shape;83;p70"/>
          <p:cNvSpPr txBox="1">
            <a:spLocks noGrp="1"/>
          </p:cNvSpPr>
          <p:nvPr>
            <p:ph type="body" idx="1"/>
          </p:nvPr>
        </p:nvSpPr>
        <p:spPr>
          <a:xfrm>
            <a:off x="609600" y="1085850"/>
            <a:ext cx="7162800" cy="3868738"/>
          </a:xfrm>
          <a:prstGeom prst="rect">
            <a:avLst/>
          </a:prstGeom>
          <a:noFill/>
          <a:ln>
            <a:noFill/>
          </a:ln>
        </p:spPr>
        <p:txBody>
          <a:bodyPr spcFirstLastPara="1" wrap="square" lIns="0" tIns="91425" rIns="91425" bIns="91425" anchor="t" anchorCtr="0">
            <a:noAutofit/>
          </a:bodyPr>
          <a:lstStyle>
            <a:lvl1pPr marL="457200" lvl="0" indent="-228600" algn="l">
              <a:lnSpc>
                <a:spcPct val="90000"/>
              </a:lnSpc>
              <a:spcBef>
                <a:spcPts val="1000"/>
              </a:spcBef>
              <a:spcAft>
                <a:spcPts val="0"/>
              </a:spcAft>
              <a:buSzPts val="2800"/>
              <a:buFont typeface="Arial"/>
              <a:buNone/>
              <a:defRPr sz="1800"/>
            </a:lvl1pPr>
            <a:lvl2pPr marL="914400" lvl="1" indent="-381000" algn="l">
              <a:lnSpc>
                <a:spcPct val="90000"/>
              </a:lnSpc>
              <a:spcBef>
                <a:spcPts val="500"/>
              </a:spcBef>
              <a:spcAft>
                <a:spcPts val="0"/>
              </a:spcAft>
              <a:buSzPts val="2400"/>
              <a:buChar char="•"/>
              <a:defRPr sz="1800"/>
            </a:lvl2pPr>
            <a:lvl3pPr marL="1371600" lvl="2" indent="-355600" algn="l">
              <a:lnSpc>
                <a:spcPct val="90000"/>
              </a:lnSpc>
              <a:spcBef>
                <a:spcPts val="500"/>
              </a:spcBef>
              <a:spcAft>
                <a:spcPts val="0"/>
              </a:spcAft>
              <a:buSzPts val="2000"/>
              <a:buFont typeface="Arial"/>
              <a:buChar char="•"/>
              <a:defRPr sz="1600"/>
            </a:lvl3pPr>
            <a:lvl4pPr marL="1828800" lvl="3" indent="-342900" algn="l">
              <a:lnSpc>
                <a:spcPct val="90000"/>
              </a:lnSpc>
              <a:spcBef>
                <a:spcPts val="500"/>
              </a:spcBef>
              <a:spcAft>
                <a:spcPts val="0"/>
              </a:spcAft>
              <a:buSzPts val="1800"/>
              <a:buChar char="•"/>
              <a:defRPr sz="1400"/>
            </a:lvl4pPr>
            <a:lvl5pPr marL="2286000" lvl="4" indent="-342900" algn="l">
              <a:lnSpc>
                <a:spcPct val="90000"/>
              </a:lnSpc>
              <a:spcBef>
                <a:spcPts val="500"/>
              </a:spcBef>
              <a:spcAft>
                <a:spcPts val="0"/>
              </a:spcAft>
              <a:buSzPts val="1800"/>
              <a:buFont typeface="Arial"/>
              <a:buChar char="•"/>
              <a:defRPr sz="1200"/>
            </a:lvl5pPr>
            <a:lvl6pPr marL="2743200" lvl="5" indent="-342900" algn="l">
              <a:lnSpc>
                <a:spcPct val="90000"/>
              </a:lnSpc>
              <a:spcBef>
                <a:spcPts val="500"/>
              </a:spcBef>
              <a:spcAft>
                <a:spcPts val="0"/>
              </a:spcAft>
              <a:buSzPts val="1800"/>
              <a:buChar char="•"/>
              <a:defRPr sz="1100"/>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84">
          <p15:clr>
            <a:srgbClr val="FBAE40"/>
          </p15:clr>
        </p15:guide>
        <p15:guide id="2"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sic Slide Cranberry">
  <p:cSld name="Basic Slide Cranberry">
    <p:spTree>
      <p:nvGrpSpPr>
        <p:cNvPr id="1" name="Shape 84"/>
        <p:cNvGrpSpPr/>
        <p:nvPr/>
      </p:nvGrpSpPr>
      <p:grpSpPr>
        <a:xfrm>
          <a:off x="0" y="0"/>
          <a:ext cx="0" cy="0"/>
          <a:chOff x="0" y="0"/>
          <a:chExt cx="0" cy="0"/>
        </a:xfrm>
      </p:grpSpPr>
      <p:sp>
        <p:nvSpPr>
          <p:cNvPr id="85" name="Google Shape;85;p71"/>
          <p:cNvSpPr/>
          <p:nvPr/>
        </p:nvSpPr>
        <p:spPr>
          <a:xfrm>
            <a:off x="0" y="0"/>
            <a:ext cx="9144000" cy="736600"/>
          </a:xfrm>
          <a:prstGeom prst="rect">
            <a:avLst/>
          </a:prstGeom>
          <a:solidFill>
            <a:srgbClr val="B11E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86" name="Google Shape;86;p71"/>
          <p:cNvSpPr txBox="1">
            <a:spLocks noGrp="1"/>
          </p:cNvSpPr>
          <p:nvPr>
            <p:ph type="title"/>
          </p:nvPr>
        </p:nvSpPr>
        <p:spPr>
          <a:xfrm>
            <a:off x="628650" y="273844"/>
            <a:ext cx="6828317" cy="352689"/>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4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7" name="Google Shape;87;p71"/>
          <p:cNvSpPr txBox="1">
            <a:spLocks noGrp="1"/>
          </p:cNvSpPr>
          <p:nvPr>
            <p:ph type="sldNum" idx="12"/>
          </p:nvPr>
        </p:nvSpPr>
        <p:spPr>
          <a:xfrm>
            <a:off x="8286750" y="4681500"/>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8" name="Google Shape;88;p71"/>
          <p:cNvPicPr preferRelativeResize="0"/>
          <p:nvPr/>
        </p:nvPicPr>
        <p:blipFill rotWithShape="1">
          <a:blip r:embed="rId2">
            <a:alphaModFix/>
          </a:blip>
          <a:srcRect/>
          <a:stretch/>
        </p:blipFill>
        <p:spPr>
          <a:xfrm>
            <a:off x="8114103" y="319130"/>
            <a:ext cx="802494" cy="216546"/>
          </a:xfrm>
          <a:prstGeom prst="rect">
            <a:avLst/>
          </a:prstGeom>
          <a:noFill/>
          <a:ln>
            <a:noFill/>
          </a:ln>
        </p:spPr>
      </p:pic>
      <p:sp>
        <p:nvSpPr>
          <p:cNvPr id="89" name="Google Shape;89;p71"/>
          <p:cNvSpPr txBox="1">
            <a:spLocks noGrp="1"/>
          </p:cNvSpPr>
          <p:nvPr>
            <p:ph type="body" idx="1"/>
          </p:nvPr>
        </p:nvSpPr>
        <p:spPr>
          <a:xfrm>
            <a:off x="609600" y="1085850"/>
            <a:ext cx="7162800" cy="3868738"/>
          </a:xfrm>
          <a:prstGeom prst="rect">
            <a:avLst/>
          </a:prstGeom>
          <a:noFill/>
          <a:ln>
            <a:noFill/>
          </a:ln>
        </p:spPr>
        <p:txBody>
          <a:bodyPr spcFirstLastPara="1" wrap="square" lIns="0" tIns="91425" rIns="91425" bIns="91425" anchor="t" anchorCtr="0">
            <a:noAutofit/>
          </a:bodyPr>
          <a:lstStyle>
            <a:lvl1pPr marL="457200" lvl="0" indent="-228600" algn="l">
              <a:lnSpc>
                <a:spcPct val="90000"/>
              </a:lnSpc>
              <a:spcBef>
                <a:spcPts val="1000"/>
              </a:spcBef>
              <a:spcAft>
                <a:spcPts val="0"/>
              </a:spcAft>
              <a:buSzPts val="2800"/>
              <a:buFont typeface="Arial"/>
              <a:buNone/>
              <a:defRPr sz="1800"/>
            </a:lvl1pPr>
            <a:lvl2pPr marL="914400" lvl="1" indent="-381000" algn="l">
              <a:lnSpc>
                <a:spcPct val="90000"/>
              </a:lnSpc>
              <a:spcBef>
                <a:spcPts val="500"/>
              </a:spcBef>
              <a:spcAft>
                <a:spcPts val="0"/>
              </a:spcAft>
              <a:buSzPts val="2400"/>
              <a:buChar char="•"/>
              <a:defRPr sz="1800"/>
            </a:lvl2pPr>
            <a:lvl3pPr marL="1371600" lvl="2" indent="-355600" algn="l">
              <a:lnSpc>
                <a:spcPct val="90000"/>
              </a:lnSpc>
              <a:spcBef>
                <a:spcPts val="500"/>
              </a:spcBef>
              <a:spcAft>
                <a:spcPts val="0"/>
              </a:spcAft>
              <a:buSzPts val="2000"/>
              <a:buFont typeface="Arial"/>
              <a:buChar char="•"/>
              <a:defRPr sz="1600"/>
            </a:lvl3pPr>
            <a:lvl4pPr marL="1828800" lvl="3" indent="-342900" algn="l">
              <a:lnSpc>
                <a:spcPct val="90000"/>
              </a:lnSpc>
              <a:spcBef>
                <a:spcPts val="500"/>
              </a:spcBef>
              <a:spcAft>
                <a:spcPts val="0"/>
              </a:spcAft>
              <a:buSzPts val="1800"/>
              <a:buChar char="•"/>
              <a:defRPr sz="1400"/>
            </a:lvl4pPr>
            <a:lvl5pPr marL="2286000" lvl="4" indent="-342900" algn="l">
              <a:lnSpc>
                <a:spcPct val="90000"/>
              </a:lnSpc>
              <a:spcBef>
                <a:spcPts val="500"/>
              </a:spcBef>
              <a:spcAft>
                <a:spcPts val="0"/>
              </a:spcAft>
              <a:buSzPts val="1800"/>
              <a:buFont typeface="Arial"/>
              <a:buChar char="•"/>
              <a:defRPr sz="1200"/>
            </a:lvl5pPr>
            <a:lvl6pPr marL="2743200" lvl="5" indent="-342900" algn="l">
              <a:lnSpc>
                <a:spcPct val="90000"/>
              </a:lnSpc>
              <a:spcBef>
                <a:spcPts val="500"/>
              </a:spcBef>
              <a:spcAft>
                <a:spcPts val="0"/>
              </a:spcAft>
              <a:buSzPts val="1800"/>
              <a:buChar char="•"/>
              <a:defRPr sz="1100"/>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84">
          <p15:clr>
            <a:srgbClr val="FBAE40"/>
          </p15:clr>
        </p15:guide>
        <p15:guide id="2"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Teal">
  <p:cSld name="Divider Teal">
    <p:bg>
      <p:bgPr>
        <a:solidFill>
          <a:srgbClr val="45ADA5"/>
        </a:solidFill>
        <a:effectLst/>
      </p:bgPr>
    </p:bg>
    <p:spTree>
      <p:nvGrpSpPr>
        <p:cNvPr id="1" name="Shape 90"/>
        <p:cNvGrpSpPr/>
        <p:nvPr/>
      </p:nvGrpSpPr>
      <p:grpSpPr>
        <a:xfrm>
          <a:off x="0" y="0"/>
          <a:ext cx="0" cy="0"/>
          <a:chOff x="0" y="0"/>
          <a:chExt cx="0" cy="0"/>
        </a:xfrm>
      </p:grpSpPr>
      <p:sp>
        <p:nvSpPr>
          <p:cNvPr id="91" name="Google Shape;91;p72"/>
          <p:cNvSpPr/>
          <p:nvPr/>
        </p:nvSpPr>
        <p:spPr>
          <a:xfrm>
            <a:off x="-4398" y="0"/>
            <a:ext cx="9148397" cy="736599"/>
          </a:xfrm>
          <a:prstGeom prst="rect">
            <a:avLst/>
          </a:prstGeom>
          <a:solidFill>
            <a:srgbClr val="0C42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72"/>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pic>
        <p:nvPicPr>
          <p:cNvPr id="93" name="Google Shape;93;p72"/>
          <p:cNvPicPr preferRelativeResize="0"/>
          <p:nvPr/>
        </p:nvPicPr>
        <p:blipFill rotWithShape="1">
          <a:blip r:embed="rId2">
            <a:alphaModFix/>
          </a:blip>
          <a:srcRect/>
          <a:stretch/>
        </p:blipFill>
        <p:spPr>
          <a:xfrm>
            <a:off x="8114103" y="319130"/>
            <a:ext cx="802494" cy="216546"/>
          </a:xfrm>
          <a:prstGeom prst="rect">
            <a:avLst/>
          </a:prstGeom>
          <a:noFill/>
          <a:ln>
            <a:noFill/>
          </a:ln>
        </p:spPr>
      </p:pic>
      <p:sp>
        <p:nvSpPr>
          <p:cNvPr id="94" name="Google Shape;94;p72"/>
          <p:cNvSpPr txBox="1">
            <a:spLocks noGrp="1"/>
          </p:cNvSpPr>
          <p:nvPr>
            <p:ph type="title"/>
          </p:nvPr>
        </p:nvSpPr>
        <p:spPr>
          <a:xfrm>
            <a:off x="628650" y="1907911"/>
            <a:ext cx="7886700" cy="994172"/>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800" b="1">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Cranberry">
  <p:cSld name="Divider Cranberry">
    <p:bg>
      <p:bgPr>
        <a:solidFill>
          <a:srgbClr val="B11E58"/>
        </a:solidFill>
        <a:effectLst/>
      </p:bgPr>
    </p:bg>
    <p:spTree>
      <p:nvGrpSpPr>
        <p:cNvPr id="1" name="Shape 95"/>
        <p:cNvGrpSpPr/>
        <p:nvPr/>
      </p:nvGrpSpPr>
      <p:grpSpPr>
        <a:xfrm>
          <a:off x="0" y="0"/>
          <a:ext cx="0" cy="0"/>
          <a:chOff x="0" y="0"/>
          <a:chExt cx="0" cy="0"/>
        </a:xfrm>
      </p:grpSpPr>
      <p:sp>
        <p:nvSpPr>
          <p:cNvPr id="96" name="Google Shape;96;p73"/>
          <p:cNvSpPr/>
          <p:nvPr/>
        </p:nvSpPr>
        <p:spPr>
          <a:xfrm>
            <a:off x="-4398" y="0"/>
            <a:ext cx="9148397" cy="736599"/>
          </a:xfrm>
          <a:prstGeom prst="rect">
            <a:avLst/>
          </a:prstGeom>
          <a:solidFill>
            <a:srgbClr val="0C42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97;p73"/>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pic>
        <p:nvPicPr>
          <p:cNvPr id="98" name="Google Shape;98;p73"/>
          <p:cNvPicPr preferRelativeResize="0"/>
          <p:nvPr/>
        </p:nvPicPr>
        <p:blipFill rotWithShape="1">
          <a:blip r:embed="rId2">
            <a:alphaModFix/>
          </a:blip>
          <a:srcRect/>
          <a:stretch/>
        </p:blipFill>
        <p:spPr>
          <a:xfrm>
            <a:off x="8114103" y="319130"/>
            <a:ext cx="802494" cy="216546"/>
          </a:xfrm>
          <a:prstGeom prst="rect">
            <a:avLst/>
          </a:prstGeom>
          <a:noFill/>
          <a:ln>
            <a:noFill/>
          </a:ln>
        </p:spPr>
      </p:pic>
      <p:sp>
        <p:nvSpPr>
          <p:cNvPr id="99" name="Google Shape;99;p73"/>
          <p:cNvSpPr txBox="1">
            <a:spLocks noGrp="1"/>
          </p:cNvSpPr>
          <p:nvPr>
            <p:ph type="title"/>
          </p:nvPr>
        </p:nvSpPr>
        <p:spPr>
          <a:xfrm>
            <a:off x="628650" y="1907911"/>
            <a:ext cx="7886700" cy="994172"/>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800" b="1">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Options">
  <p:cSld name="Image Options">
    <p:spTree>
      <p:nvGrpSpPr>
        <p:cNvPr id="1" name="Shape 100"/>
        <p:cNvGrpSpPr/>
        <p:nvPr/>
      </p:nvGrpSpPr>
      <p:grpSpPr>
        <a:xfrm>
          <a:off x="0" y="0"/>
          <a:ext cx="0" cy="0"/>
          <a:chOff x="0" y="0"/>
          <a:chExt cx="0" cy="0"/>
        </a:xfrm>
      </p:grpSpPr>
      <p:sp>
        <p:nvSpPr>
          <p:cNvPr id="101" name="Google Shape;101;p74"/>
          <p:cNvSpPr/>
          <p:nvPr/>
        </p:nvSpPr>
        <p:spPr>
          <a:xfrm>
            <a:off x="628649" y="1167140"/>
            <a:ext cx="8066617"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Educators:</a:t>
            </a:r>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2">
                  <a:extLst>
                    <a:ext uri="{A12FA001-AC4F-418D-AE19-62706E023703}">
                      <ahyp:hlinkClr xmlns:ahyp="http://schemas.microsoft.com/office/drawing/2018/hyperlinkcolor" val="tx"/>
                    </a:ext>
                  </a:extLst>
                </a:hlinkClick>
              </a:rPr>
              <a:t>https://drive.google.com/drive/folders/1g2B2DJGBlUVHwlFXEidVLusy5yBRMZfZ?usp=sharing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Others:</a:t>
            </a:r>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https://drive.google.com/open?id=1leM-4ETAwYvFFV6p3cXXI3D4xBKK0rTh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74"/>
          <p:cNvSpPr/>
          <p:nvPr/>
        </p:nvSpPr>
        <p:spPr>
          <a:xfrm>
            <a:off x="0" y="0"/>
            <a:ext cx="9144000" cy="736600"/>
          </a:xfrm>
          <a:prstGeom prst="rect">
            <a:avLst/>
          </a:prstGeom>
          <a:solidFill>
            <a:srgbClr val="0077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03" name="Google Shape;103;p74"/>
          <p:cNvSpPr txBox="1"/>
          <p:nvPr/>
        </p:nvSpPr>
        <p:spPr>
          <a:xfrm>
            <a:off x="628650" y="273844"/>
            <a:ext cx="7886700" cy="35268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2"/>
              </a:buClr>
              <a:buSzPts val="4400"/>
              <a:buFont typeface="Arial"/>
              <a:buNone/>
            </a:pPr>
            <a:r>
              <a:rPr lang="en-US" sz="2800" b="0" i="0" u="none" strike="noStrike" cap="none">
                <a:solidFill>
                  <a:schemeClr val="lt1"/>
                </a:solidFill>
                <a:latin typeface="Arial"/>
                <a:ea typeface="Arial"/>
                <a:cs typeface="Arial"/>
                <a:sym typeface="Arial"/>
              </a:rPr>
              <a:t>Images</a:t>
            </a:r>
            <a:endParaRPr/>
          </a:p>
        </p:txBody>
      </p:sp>
      <p:pic>
        <p:nvPicPr>
          <p:cNvPr id="104" name="Google Shape;104;p74"/>
          <p:cNvPicPr preferRelativeResize="0"/>
          <p:nvPr/>
        </p:nvPicPr>
        <p:blipFill rotWithShape="1">
          <a:blip r:embed="rId4">
            <a:alphaModFix/>
          </a:blip>
          <a:srcRect/>
          <a:stretch/>
        </p:blipFill>
        <p:spPr>
          <a:xfrm>
            <a:off x="8114103" y="319130"/>
            <a:ext cx="802494" cy="2165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osing Slide Photo 1">
  <p:cSld name="Closing Slide Photo 1">
    <p:spTree>
      <p:nvGrpSpPr>
        <p:cNvPr id="1" name="Shape 105"/>
        <p:cNvGrpSpPr/>
        <p:nvPr/>
      </p:nvGrpSpPr>
      <p:grpSpPr>
        <a:xfrm>
          <a:off x="0" y="0"/>
          <a:ext cx="0" cy="0"/>
          <a:chOff x="0" y="0"/>
          <a:chExt cx="0" cy="0"/>
        </a:xfrm>
      </p:grpSpPr>
      <p:sp>
        <p:nvSpPr>
          <p:cNvPr id="106" name="Google Shape;106;p75"/>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p75"/>
          <p:cNvSpPr/>
          <p:nvPr/>
        </p:nvSpPr>
        <p:spPr>
          <a:xfrm>
            <a:off x="5179219" y="0"/>
            <a:ext cx="3964781" cy="4371971"/>
          </a:xfrm>
          <a:custGeom>
            <a:avLst/>
            <a:gdLst/>
            <a:ahLst/>
            <a:cxnLst/>
            <a:rect l="l" t="t" r="r" b="b"/>
            <a:pathLst>
              <a:path w="5286375" h="5829294" extrusionOk="0">
                <a:moveTo>
                  <a:pt x="883273" y="0"/>
                </a:moveTo>
                <a:lnTo>
                  <a:pt x="5286375" y="0"/>
                </a:lnTo>
                <a:lnTo>
                  <a:pt x="5286375" y="5341021"/>
                </a:lnTo>
                <a:lnTo>
                  <a:pt x="5179502" y="5405948"/>
                </a:lnTo>
                <a:cubicBezTo>
                  <a:pt x="4682502" y="5675935"/>
                  <a:pt x="4112951" y="5829294"/>
                  <a:pt x="3507581" y="5829294"/>
                </a:cubicBezTo>
                <a:cubicBezTo>
                  <a:pt x="1570398" y="5829294"/>
                  <a:pt x="0" y="4258896"/>
                  <a:pt x="0" y="2321713"/>
                </a:cubicBezTo>
                <a:cubicBezTo>
                  <a:pt x="0" y="1474196"/>
                  <a:pt x="300584" y="696883"/>
                  <a:pt x="800961" y="90566"/>
                </a:cubicBezTo>
                <a:close/>
              </a:path>
            </a:pathLst>
          </a:custGeom>
          <a:solidFill>
            <a:srgbClr val="FDB515"/>
          </a:solidFill>
          <a:ln w="25400" cap="flat" cmpd="sng">
            <a:solidFill>
              <a:srgbClr val="FDB515"/>
            </a:solidFill>
            <a:prstDash val="solid"/>
            <a:round/>
            <a:headEnd type="none" w="sm" len="sm"/>
            <a:tailEnd type="none" w="sm" len="sm"/>
          </a:ln>
        </p:spPr>
        <p:txBody>
          <a:bodyPr spcFirstLastPara="1" wrap="square" lIns="91425" tIns="45700" rIns="6857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108" name="Google Shape;108;p75"/>
          <p:cNvPicPr preferRelativeResize="0"/>
          <p:nvPr/>
        </p:nvPicPr>
        <p:blipFill rotWithShape="1">
          <a:blip r:embed="rId2">
            <a:alphaModFix/>
          </a:blip>
          <a:srcRect l="36036" t="25441" r="20479" b="1359"/>
          <a:stretch/>
        </p:blipFill>
        <p:spPr>
          <a:xfrm>
            <a:off x="5545205" y="1"/>
            <a:ext cx="3598795" cy="4038601"/>
          </a:xfrm>
          <a:custGeom>
            <a:avLst/>
            <a:gdLst/>
            <a:ahLst/>
            <a:cxnLst/>
            <a:rect l="l" t="t" r="r" b="b"/>
            <a:pathLst>
              <a:path w="4798393" h="5384801" extrusionOk="0">
                <a:moveTo>
                  <a:pt x="1100032" y="0"/>
                </a:moveTo>
                <a:lnTo>
                  <a:pt x="4798393" y="0"/>
                </a:lnTo>
                <a:lnTo>
                  <a:pt x="4798393" y="4824944"/>
                </a:lnTo>
                <a:lnTo>
                  <a:pt x="4744741" y="4865064"/>
                </a:lnTo>
                <a:cubicBezTo>
                  <a:pt x="4259037" y="5193199"/>
                  <a:pt x="3673513" y="5384801"/>
                  <a:pt x="3043238" y="5384801"/>
                </a:cubicBezTo>
                <a:cubicBezTo>
                  <a:pt x="1362504" y="5384801"/>
                  <a:pt x="0" y="4022297"/>
                  <a:pt x="0" y="2341563"/>
                </a:cubicBezTo>
                <a:cubicBezTo>
                  <a:pt x="0" y="1501196"/>
                  <a:pt x="340626" y="740387"/>
                  <a:pt x="891344" y="189669"/>
                </a:cubicBezTo>
                <a:close/>
              </a:path>
            </a:pathLst>
          </a:custGeom>
          <a:noFill/>
          <a:ln>
            <a:noFill/>
          </a:ln>
        </p:spPr>
      </p:pic>
      <p:sp>
        <p:nvSpPr>
          <p:cNvPr id="109" name="Google Shape;109;p75"/>
          <p:cNvSpPr txBox="1">
            <a:spLocks noGrp="1"/>
          </p:cNvSpPr>
          <p:nvPr>
            <p:ph type="title"/>
          </p:nvPr>
        </p:nvSpPr>
        <p:spPr>
          <a:xfrm>
            <a:off x="533400" y="1886646"/>
            <a:ext cx="4028410" cy="994172"/>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800" b="1">
                <a:solidFill>
                  <a:srgbClr val="45ADA5"/>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pic>
        <p:nvPicPr>
          <p:cNvPr id="110" name="Google Shape;110;p75"/>
          <p:cNvPicPr preferRelativeResize="0"/>
          <p:nvPr/>
        </p:nvPicPr>
        <p:blipFill rotWithShape="1">
          <a:blip r:embed="rId3">
            <a:alphaModFix/>
          </a:blip>
          <a:srcRect/>
          <a:stretch/>
        </p:blipFill>
        <p:spPr>
          <a:xfrm>
            <a:off x="533400" y="4562377"/>
            <a:ext cx="2989521" cy="332169"/>
          </a:xfrm>
          <a:prstGeom prst="rect">
            <a:avLst/>
          </a:prstGeom>
          <a:noFill/>
          <a:ln>
            <a:noFill/>
          </a:ln>
        </p:spPr>
      </p:pic>
      <p:sp>
        <p:nvSpPr>
          <p:cNvPr id="111" name="Google Shape;111;p75"/>
          <p:cNvSpPr txBox="1">
            <a:spLocks noGrp="1"/>
          </p:cNvSpPr>
          <p:nvPr>
            <p:ph type="body" idx="1"/>
          </p:nvPr>
        </p:nvSpPr>
        <p:spPr>
          <a:xfrm>
            <a:off x="533400" y="3629985"/>
            <a:ext cx="3328987" cy="332169"/>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2800"/>
              <a:buFont typeface="Arial"/>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osing Slide Photo Placeholder">
  <p:cSld name="Closing Slide Photo Placeholder">
    <p:spTree>
      <p:nvGrpSpPr>
        <p:cNvPr id="1" name="Shape 112"/>
        <p:cNvGrpSpPr/>
        <p:nvPr/>
      </p:nvGrpSpPr>
      <p:grpSpPr>
        <a:xfrm>
          <a:off x="0" y="0"/>
          <a:ext cx="0" cy="0"/>
          <a:chOff x="0" y="0"/>
          <a:chExt cx="0" cy="0"/>
        </a:xfrm>
      </p:grpSpPr>
      <p:sp>
        <p:nvSpPr>
          <p:cNvPr id="113" name="Google Shape;113;p76"/>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76"/>
          <p:cNvSpPr/>
          <p:nvPr/>
        </p:nvSpPr>
        <p:spPr>
          <a:xfrm>
            <a:off x="5179219" y="0"/>
            <a:ext cx="3964781" cy="4371971"/>
          </a:xfrm>
          <a:custGeom>
            <a:avLst/>
            <a:gdLst/>
            <a:ahLst/>
            <a:cxnLst/>
            <a:rect l="l" t="t" r="r" b="b"/>
            <a:pathLst>
              <a:path w="5286375" h="5829294" extrusionOk="0">
                <a:moveTo>
                  <a:pt x="883273" y="0"/>
                </a:moveTo>
                <a:lnTo>
                  <a:pt x="5286375" y="0"/>
                </a:lnTo>
                <a:lnTo>
                  <a:pt x="5286375" y="5341021"/>
                </a:lnTo>
                <a:lnTo>
                  <a:pt x="5179502" y="5405948"/>
                </a:lnTo>
                <a:cubicBezTo>
                  <a:pt x="4682502" y="5675935"/>
                  <a:pt x="4112951" y="5829294"/>
                  <a:pt x="3507581" y="5829294"/>
                </a:cubicBezTo>
                <a:cubicBezTo>
                  <a:pt x="1570398" y="5829294"/>
                  <a:pt x="0" y="4258896"/>
                  <a:pt x="0" y="2321713"/>
                </a:cubicBezTo>
                <a:cubicBezTo>
                  <a:pt x="0" y="1474196"/>
                  <a:pt x="300584" y="696883"/>
                  <a:pt x="800961" y="90566"/>
                </a:cubicBezTo>
                <a:close/>
              </a:path>
            </a:pathLst>
          </a:custGeom>
          <a:solidFill>
            <a:srgbClr val="FDB515"/>
          </a:solidFill>
          <a:ln w="25400" cap="flat" cmpd="sng">
            <a:solidFill>
              <a:srgbClr val="FDB515"/>
            </a:solidFill>
            <a:prstDash val="solid"/>
            <a:round/>
            <a:headEnd type="none" w="sm" len="sm"/>
            <a:tailEnd type="none" w="sm" len="sm"/>
          </a:ln>
        </p:spPr>
        <p:txBody>
          <a:bodyPr spcFirstLastPara="1" wrap="square" lIns="91425" tIns="45700" rIns="6857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15" name="Google Shape;115;p76"/>
          <p:cNvSpPr txBox="1">
            <a:spLocks noGrp="1"/>
          </p:cNvSpPr>
          <p:nvPr>
            <p:ph type="title"/>
          </p:nvPr>
        </p:nvSpPr>
        <p:spPr>
          <a:xfrm>
            <a:off x="533400" y="1886646"/>
            <a:ext cx="4028410" cy="994172"/>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800" b="1">
                <a:solidFill>
                  <a:srgbClr val="45ADA5"/>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pic>
        <p:nvPicPr>
          <p:cNvPr id="116" name="Google Shape;116;p76"/>
          <p:cNvPicPr preferRelativeResize="0"/>
          <p:nvPr/>
        </p:nvPicPr>
        <p:blipFill rotWithShape="1">
          <a:blip r:embed="rId2">
            <a:alphaModFix/>
          </a:blip>
          <a:srcRect/>
          <a:stretch/>
        </p:blipFill>
        <p:spPr>
          <a:xfrm>
            <a:off x="533400" y="4562377"/>
            <a:ext cx="2989521" cy="332169"/>
          </a:xfrm>
          <a:prstGeom prst="rect">
            <a:avLst/>
          </a:prstGeom>
          <a:noFill/>
          <a:ln>
            <a:noFill/>
          </a:ln>
        </p:spPr>
      </p:pic>
      <p:sp>
        <p:nvSpPr>
          <p:cNvPr id="117" name="Google Shape;117;p76"/>
          <p:cNvSpPr txBox="1">
            <a:spLocks noGrp="1"/>
          </p:cNvSpPr>
          <p:nvPr>
            <p:ph type="body" idx="1"/>
          </p:nvPr>
        </p:nvSpPr>
        <p:spPr>
          <a:xfrm>
            <a:off x="533400" y="3629985"/>
            <a:ext cx="3328987" cy="332169"/>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2800"/>
              <a:buFont typeface="Arial"/>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18" name="Google Shape;118;p76"/>
          <p:cNvSpPr>
            <a:spLocks noGrp="1"/>
          </p:cNvSpPr>
          <p:nvPr>
            <p:ph type="pic" idx="2"/>
          </p:nvPr>
        </p:nvSpPr>
        <p:spPr>
          <a:xfrm>
            <a:off x="5571460" y="-538090"/>
            <a:ext cx="4558544" cy="4556595"/>
          </a:xfrm>
          <a:prstGeom prst="ellipse">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19"/>
        <p:cNvGrpSpPr/>
        <p:nvPr/>
      </p:nvGrpSpPr>
      <p:grpSpPr>
        <a:xfrm>
          <a:off x="0" y="0"/>
          <a:ext cx="0" cy="0"/>
          <a:chOff x="0" y="0"/>
          <a:chExt cx="0" cy="0"/>
        </a:xfrm>
      </p:grpSpPr>
      <p:sp>
        <p:nvSpPr>
          <p:cNvPr id="120" name="Google Shape;120;p77"/>
          <p:cNvSpPr/>
          <p:nvPr/>
        </p:nvSpPr>
        <p:spPr>
          <a:xfrm>
            <a:off x="6569610" y="309487"/>
            <a:ext cx="4995789" cy="4995789"/>
          </a:xfrm>
          <a:prstGeom prst="ellipse">
            <a:avLst/>
          </a:prstGeom>
          <a:solidFill>
            <a:srgbClr val="FDB51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1" name="Google Shape;121;p77"/>
          <p:cNvSpPr txBox="1">
            <a:spLocks noGrp="1"/>
          </p:cNvSpPr>
          <p:nvPr>
            <p:ph type="title"/>
          </p:nvPr>
        </p:nvSpPr>
        <p:spPr>
          <a:xfrm>
            <a:off x="533400" y="1886646"/>
            <a:ext cx="4028410" cy="994172"/>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800" b="1">
                <a:solidFill>
                  <a:srgbClr val="45ADA5"/>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pic>
        <p:nvPicPr>
          <p:cNvPr id="122" name="Google Shape;122;p77"/>
          <p:cNvPicPr preferRelativeResize="0"/>
          <p:nvPr/>
        </p:nvPicPr>
        <p:blipFill rotWithShape="1">
          <a:blip r:embed="rId2">
            <a:alphaModFix/>
          </a:blip>
          <a:srcRect/>
          <a:stretch/>
        </p:blipFill>
        <p:spPr>
          <a:xfrm>
            <a:off x="533400" y="4562377"/>
            <a:ext cx="2989521" cy="332169"/>
          </a:xfrm>
          <a:prstGeom prst="rect">
            <a:avLst/>
          </a:prstGeom>
          <a:noFill/>
          <a:ln>
            <a:noFill/>
          </a:ln>
        </p:spPr>
      </p:pic>
      <p:sp>
        <p:nvSpPr>
          <p:cNvPr id="123" name="Google Shape;123;p77"/>
          <p:cNvSpPr txBox="1">
            <a:spLocks noGrp="1"/>
          </p:cNvSpPr>
          <p:nvPr>
            <p:ph type="body" idx="1"/>
          </p:nvPr>
        </p:nvSpPr>
        <p:spPr>
          <a:xfrm>
            <a:off x="533400" y="3629985"/>
            <a:ext cx="3328987" cy="332169"/>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2800"/>
              <a:buFont typeface="Arial"/>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24" name="Google Shape;124;p77"/>
          <p:cNvSpPr/>
          <p:nvPr/>
        </p:nvSpPr>
        <p:spPr>
          <a:xfrm>
            <a:off x="4135903" y="3650823"/>
            <a:ext cx="4995789" cy="4995789"/>
          </a:xfrm>
          <a:prstGeom prst="ellipse">
            <a:avLst/>
          </a:prstGeom>
          <a:solidFill>
            <a:srgbClr val="0077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77"/>
          <p:cNvSpPr/>
          <p:nvPr/>
        </p:nvSpPr>
        <p:spPr>
          <a:xfrm>
            <a:off x="6569611" y="309487"/>
            <a:ext cx="4995789" cy="4995789"/>
          </a:xfrm>
          <a:prstGeom prst="ellipse">
            <a:avLst/>
          </a:prstGeom>
          <a:solidFill>
            <a:srgbClr val="FDB515">
              <a:alpha val="5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77"/>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losing Slide">
  <p:cSld name="1_Closing Slide">
    <p:spTree>
      <p:nvGrpSpPr>
        <p:cNvPr id="1" name="Shape 127"/>
        <p:cNvGrpSpPr/>
        <p:nvPr/>
      </p:nvGrpSpPr>
      <p:grpSpPr>
        <a:xfrm>
          <a:off x="0" y="0"/>
          <a:ext cx="0" cy="0"/>
          <a:chOff x="0" y="0"/>
          <a:chExt cx="0" cy="0"/>
        </a:xfrm>
      </p:grpSpPr>
      <p:sp>
        <p:nvSpPr>
          <p:cNvPr id="128" name="Google Shape;128;p78"/>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pic>
        <p:nvPicPr>
          <p:cNvPr id="129" name="Google Shape;129;p78" descr="A close up of text on a white background&#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Blue">
  <p:cSld name="Divider Blue">
    <p:bg>
      <p:bgPr>
        <a:solidFill>
          <a:srgbClr val="00779F"/>
        </a:solidFill>
        <a:effectLst/>
      </p:bgPr>
    </p:bg>
    <p:spTree>
      <p:nvGrpSpPr>
        <p:cNvPr id="1" name="Shape 21"/>
        <p:cNvGrpSpPr/>
        <p:nvPr/>
      </p:nvGrpSpPr>
      <p:grpSpPr>
        <a:xfrm>
          <a:off x="0" y="0"/>
          <a:ext cx="0" cy="0"/>
          <a:chOff x="0" y="0"/>
          <a:chExt cx="0" cy="0"/>
        </a:xfrm>
      </p:grpSpPr>
      <p:sp>
        <p:nvSpPr>
          <p:cNvPr id="22" name="Google Shape;22;p62"/>
          <p:cNvSpPr/>
          <p:nvPr/>
        </p:nvSpPr>
        <p:spPr>
          <a:xfrm>
            <a:off x="-4398" y="0"/>
            <a:ext cx="9148397" cy="736599"/>
          </a:xfrm>
          <a:prstGeom prst="rect">
            <a:avLst/>
          </a:prstGeom>
          <a:solidFill>
            <a:srgbClr val="0C42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62"/>
          <p:cNvSpPr txBox="1">
            <a:spLocks noGrp="1"/>
          </p:cNvSpPr>
          <p:nvPr>
            <p:ph type="title"/>
          </p:nvPr>
        </p:nvSpPr>
        <p:spPr>
          <a:xfrm>
            <a:off x="628650" y="1907911"/>
            <a:ext cx="7886700" cy="994172"/>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800" b="1">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4" name="Google Shape;24;p62"/>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pic>
        <p:nvPicPr>
          <p:cNvPr id="25" name="Google Shape;25;p62"/>
          <p:cNvPicPr preferRelativeResize="0"/>
          <p:nvPr/>
        </p:nvPicPr>
        <p:blipFill rotWithShape="1">
          <a:blip r:embed="rId2">
            <a:alphaModFix/>
          </a:blip>
          <a:srcRect/>
          <a:stretch/>
        </p:blipFill>
        <p:spPr>
          <a:xfrm>
            <a:off x="8114103" y="319130"/>
            <a:ext cx="802494" cy="2165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hoto 2">
  <p:cSld name="Title Photo 2">
    <p:spTree>
      <p:nvGrpSpPr>
        <p:cNvPr id="1" name="Shape 26"/>
        <p:cNvGrpSpPr/>
        <p:nvPr/>
      </p:nvGrpSpPr>
      <p:grpSpPr>
        <a:xfrm>
          <a:off x="0" y="0"/>
          <a:ext cx="0" cy="0"/>
          <a:chOff x="0" y="0"/>
          <a:chExt cx="0" cy="0"/>
        </a:xfrm>
      </p:grpSpPr>
      <p:sp>
        <p:nvSpPr>
          <p:cNvPr id="27" name="Google Shape;27;p63"/>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63"/>
          <p:cNvSpPr/>
          <p:nvPr/>
        </p:nvSpPr>
        <p:spPr>
          <a:xfrm>
            <a:off x="5343171" y="-908314"/>
            <a:ext cx="5225342" cy="5225342"/>
          </a:xfrm>
          <a:prstGeom prst="ellipse">
            <a:avLst/>
          </a:prstGeom>
          <a:solidFill>
            <a:srgbClr val="45AD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 name="Google Shape;29;p63"/>
          <p:cNvPicPr preferRelativeResize="0"/>
          <p:nvPr/>
        </p:nvPicPr>
        <p:blipFill rotWithShape="1">
          <a:blip r:embed="rId2">
            <a:alphaModFix/>
          </a:blip>
          <a:srcRect l="4500" t="-14548" r="19049"/>
          <a:stretch/>
        </p:blipFill>
        <p:spPr>
          <a:xfrm>
            <a:off x="5650083" y="-601402"/>
            <a:ext cx="4611518" cy="4611518"/>
          </a:xfrm>
          <a:prstGeom prst="ellipse">
            <a:avLst/>
          </a:prstGeom>
          <a:noFill/>
          <a:ln>
            <a:noFill/>
          </a:ln>
        </p:spPr>
      </p:pic>
      <p:pic>
        <p:nvPicPr>
          <p:cNvPr id="30" name="Google Shape;30;p63"/>
          <p:cNvPicPr preferRelativeResize="0"/>
          <p:nvPr/>
        </p:nvPicPr>
        <p:blipFill rotWithShape="1">
          <a:blip r:embed="rId3">
            <a:alphaModFix/>
          </a:blip>
          <a:srcRect/>
          <a:stretch/>
        </p:blipFill>
        <p:spPr>
          <a:xfrm>
            <a:off x="533400" y="4562377"/>
            <a:ext cx="2989521" cy="332169"/>
          </a:xfrm>
          <a:prstGeom prst="rect">
            <a:avLst/>
          </a:prstGeom>
          <a:noFill/>
          <a:ln>
            <a:noFill/>
          </a:ln>
        </p:spPr>
      </p:pic>
      <p:sp>
        <p:nvSpPr>
          <p:cNvPr id="31" name="Google Shape;31;p63"/>
          <p:cNvSpPr txBox="1">
            <a:spLocks noGrp="1"/>
          </p:cNvSpPr>
          <p:nvPr>
            <p:ph type="body" idx="1"/>
          </p:nvPr>
        </p:nvSpPr>
        <p:spPr>
          <a:xfrm>
            <a:off x="533400" y="810683"/>
            <a:ext cx="4038600" cy="1677301"/>
          </a:xfrm>
          <a:prstGeom prst="rect">
            <a:avLst/>
          </a:prstGeom>
          <a:noFill/>
          <a:ln>
            <a:noFill/>
          </a:ln>
        </p:spPr>
        <p:txBody>
          <a:bodyPr spcFirstLastPara="1" wrap="square" lIns="0" tIns="91425" rIns="91425" bIns="91425" anchor="b" anchorCtr="0">
            <a:noAutofit/>
          </a:bodyPr>
          <a:lstStyle>
            <a:lvl1pPr marL="457200" marR="0" lvl="0" indent="-228600" algn="l">
              <a:lnSpc>
                <a:spcPct val="100000"/>
              </a:lnSpc>
              <a:spcBef>
                <a:spcPts val="0"/>
              </a:spcBef>
              <a:spcAft>
                <a:spcPts val="0"/>
              </a:spcAft>
              <a:buClr>
                <a:srgbClr val="000000"/>
              </a:buClr>
              <a:buSzPts val="3200"/>
              <a:buFont typeface="Arial"/>
              <a:buNone/>
              <a:defRPr sz="3200" b="1"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2" name="Google Shape;32;p63"/>
          <p:cNvSpPr txBox="1">
            <a:spLocks noGrp="1"/>
          </p:cNvSpPr>
          <p:nvPr>
            <p:ph type="body" idx="2"/>
          </p:nvPr>
        </p:nvSpPr>
        <p:spPr>
          <a:xfrm>
            <a:off x="533400" y="2571751"/>
            <a:ext cx="3134833" cy="831850"/>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800"/>
              <a:buFont typeface="Arial"/>
              <a:buNone/>
              <a:defRPr sz="1800" b="0"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3" name="Google Shape;33;p63"/>
          <p:cNvSpPr txBox="1">
            <a:spLocks noGrp="1"/>
          </p:cNvSpPr>
          <p:nvPr>
            <p:ph type="body" idx="3"/>
          </p:nvPr>
        </p:nvSpPr>
        <p:spPr>
          <a:xfrm>
            <a:off x="533400" y="3651250"/>
            <a:ext cx="3251019" cy="332169"/>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100"/>
              <a:buFont typeface="Arial"/>
              <a:buNone/>
              <a:defRPr sz="1100" b="1" i="0" cap="none"/>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Slide Blue">
  <p:cSld name="Basic Slide Blue">
    <p:spTree>
      <p:nvGrpSpPr>
        <p:cNvPr id="1" name="Shape 34"/>
        <p:cNvGrpSpPr/>
        <p:nvPr/>
      </p:nvGrpSpPr>
      <p:grpSpPr>
        <a:xfrm>
          <a:off x="0" y="0"/>
          <a:ext cx="0" cy="0"/>
          <a:chOff x="0" y="0"/>
          <a:chExt cx="0" cy="0"/>
        </a:xfrm>
      </p:grpSpPr>
      <p:sp>
        <p:nvSpPr>
          <p:cNvPr id="35" name="Google Shape;35;p64"/>
          <p:cNvSpPr/>
          <p:nvPr/>
        </p:nvSpPr>
        <p:spPr>
          <a:xfrm>
            <a:off x="0" y="0"/>
            <a:ext cx="9144000" cy="736600"/>
          </a:xfrm>
          <a:prstGeom prst="rect">
            <a:avLst/>
          </a:prstGeom>
          <a:solidFill>
            <a:srgbClr val="0077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6" name="Google Shape;36;p64"/>
          <p:cNvSpPr txBox="1">
            <a:spLocks noGrp="1"/>
          </p:cNvSpPr>
          <p:nvPr>
            <p:ph type="sldNum" idx="12"/>
          </p:nvPr>
        </p:nvSpPr>
        <p:spPr>
          <a:xfrm>
            <a:off x="8286750" y="4681500"/>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7" name="Google Shape;37;p64"/>
          <p:cNvPicPr preferRelativeResize="0"/>
          <p:nvPr/>
        </p:nvPicPr>
        <p:blipFill rotWithShape="1">
          <a:blip r:embed="rId2">
            <a:alphaModFix/>
          </a:blip>
          <a:srcRect/>
          <a:stretch/>
        </p:blipFill>
        <p:spPr>
          <a:xfrm>
            <a:off x="8114103" y="319130"/>
            <a:ext cx="802494" cy="216546"/>
          </a:xfrm>
          <a:prstGeom prst="rect">
            <a:avLst/>
          </a:prstGeom>
          <a:noFill/>
          <a:ln>
            <a:noFill/>
          </a:ln>
        </p:spPr>
      </p:pic>
      <p:sp>
        <p:nvSpPr>
          <p:cNvPr id="38" name="Google Shape;38;p64"/>
          <p:cNvSpPr txBox="1">
            <a:spLocks noGrp="1"/>
          </p:cNvSpPr>
          <p:nvPr>
            <p:ph type="body" idx="1"/>
          </p:nvPr>
        </p:nvSpPr>
        <p:spPr>
          <a:xfrm>
            <a:off x="609600" y="1085850"/>
            <a:ext cx="7162800" cy="3868738"/>
          </a:xfrm>
          <a:prstGeom prst="rect">
            <a:avLst/>
          </a:prstGeom>
          <a:noFill/>
          <a:ln>
            <a:noFill/>
          </a:ln>
        </p:spPr>
        <p:txBody>
          <a:bodyPr spcFirstLastPara="1" wrap="square" lIns="0" tIns="91425" rIns="91425" bIns="91425" anchor="t" anchorCtr="0">
            <a:noAutofit/>
          </a:bodyPr>
          <a:lstStyle>
            <a:lvl1pPr marL="457200" lvl="0" indent="-228600" algn="l">
              <a:lnSpc>
                <a:spcPct val="90000"/>
              </a:lnSpc>
              <a:spcBef>
                <a:spcPts val="1000"/>
              </a:spcBef>
              <a:spcAft>
                <a:spcPts val="0"/>
              </a:spcAft>
              <a:buSzPts val="2800"/>
              <a:buFont typeface="Arial"/>
              <a:buNone/>
              <a:defRPr sz="1800"/>
            </a:lvl1pPr>
            <a:lvl2pPr marL="914400" lvl="1" indent="-381000" algn="l">
              <a:lnSpc>
                <a:spcPct val="90000"/>
              </a:lnSpc>
              <a:spcBef>
                <a:spcPts val="500"/>
              </a:spcBef>
              <a:spcAft>
                <a:spcPts val="0"/>
              </a:spcAft>
              <a:buSzPts val="2400"/>
              <a:buChar char="•"/>
              <a:defRPr sz="1800"/>
            </a:lvl2pPr>
            <a:lvl3pPr marL="1371600" lvl="2" indent="-355600" algn="l">
              <a:lnSpc>
                <a:spcPct val="90000"/>
              </a:lnSpc>
              <a:spcBef>
                <a:spcPts val="500"/>
              </a:spcBef>
              <a:spcAft>
                <a:spcPts val="0"/>
              </a:spcAft>
              <a:buSzPts val="2000"/>
              <a:buFont typeface="Arial"/>
              <a:buChar char="•"/>
              <a:defRPr sz="1600"/>
            </a:lvl3pPr>
            <a:lvl4pPr marL="1828800" lvl="3" indent="-342900" algn="l">
              <a:lnSpc>
                <a:spcPct val="90000"/>
              </a:lnSpc>
              <a:spcBef>
                <a:spcPts val="500"/>
              </a:spcBef>
              <a:spcAft>
                <a:spcPts val="0"/>
              </a:spcAft>
              <a:buSzPts val="1800"/>
              <a:buChar char="•"/>
              <a:defRPr sz="1400"/>
            </a:lvl4pPr>
            <a:lvl5pPr marL="2286000" lvl="4" indent="-342900" algn="l">
              <a:lnSpc>
                <a:spcPct val="90000"/>
              </a:lnSpc>
              <a:spcBef>
                <a:spcPts val="500"/>
              </a:spcBef>
              <a:spcAft>
                <a:spcPts val="0"/>
              </a:spcAft>
              <a:buSzPts val="1800"/>
              <a:buFont typeface="Arial"/>
              <a:buChar char="•"/>
              <a:defRPr sz="1200"/>
            </a:lvl5pPr>
            <a:lvl6pPr marL="2743200" lvl="5" indent="-342900" algn="l">
              <a:lnSpc>
                <a:spcPct val="90000"/>
              </a:lnSpc>
              <a:spcBef>
                <a:spcPts val="500"/>
              </a:spcBef>
              <a:spcAft>
                <a:spcPts val="0"/>
              </a:spcAft>
              <a:buSzPts val="1800"/>
              <a:buChar char="•"/>
              <a:defRPr sz="1100"/>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9" name="Google Shape;39;p64"/>
          <p:cNvSpPr txBox="1">
            <a:spLocks noGrp="1"/>
          </p:cNvSpPr>
          <p:nvPr>
            <p:ph type="title"/>
          </p:nvPr>
        </p:nvSpPr>
        <p:spPr>
          <a:xfrm>
            <a:off x="628650" y="273844"/>
            <a:ext cx="6828317" cy="352689"/>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4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684">
          <p15:clr>
            <a:srgbClr val="FBAE40"/>
          </p15:clr>
        </p15:guide>
        <p15:guide id="2" pos="3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Slide">
  <p:cSld name="Title 2">
    <p:bg>
      <p:bgPr>
        <a:solidFill>
          <a:schemeClr val="lt1"/>
        </a:solidFill>
        <a:effectLst/>
      </p:bgPr>
    </p:bg>
    <p:spTree>
      <p:nvGrpSpPr>
        <p:cNvPr id="1" name="Shape 40"/>
        <p:cNvGrpSpPr/>
        <p:nvPr/>
      </p:nvGrpSpPr>
      <p:grpSpPr>
        <a:xfrm>
          <a:off x="0" y="0"/>
          <a:ext cx="0" cy="0"/>
          <a:chOff x="0" y="0"/>
          <a:chExt cx="0" cy="0"/>
        </a:xfrm>
      </p:grpSpPr>
      <p:sp>
        <p:nvSpPr>
          <p:cNvPr id="41" name="Google Shape;41;p65"/>
          <p:cNvSpPr/>
          <p:nvPr/>
        </p:nvSpPr>
        <p:spPr>
          <a:xfrm>
            <a:off x="6569611" y="309486"/>
            <a:ext cx="4995789" cy="4995789"/>
          </a:xfrm>
          <a:prstGeom prst="ellipse">
            <a:avLst/>
          </a:prstGeom>
          <a:solidFill>
            <a:srgbClr val="45AD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 name="Google Shape;42;p65"/>
          <p:cNvSpPr/>
          <p:nvPr/>
        </p:nvSpPr>
        <p:spPr>
          <a:xfrm>
            <a:off x="4135903" y="3650823"/>
            <a:ext cx="4995789" cy="4995789"/>
          </a:xfrm>
          <a:prstGeom prst="ellipse">
            <a:avLst/>
          </a:prstGeom>
          <a:solidFill>
            <a:srgbClr val="425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65"/>
          <p:cNvSpPr/>
          <p:nvPr/>
        </p:nvSpPr>
        <p:spPr>
          <a:xfrm>
            <a:off x="6569610" y="309486"/>
            <a:ext cx="4995789" cy="4995789"/>
          </a:xfrm>
          <a:prstGeom prst="ellipse">
            <a:avLst/>
          </a:prstGeom>
          <a:solidFill>
            <a:srgbClr val="45ADA5">
              <a:alpha val="5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4" name="Google Shape;44;p65"/>
          <p:cNvPicPr preferRelativeResize="0"/>
          <p:nvPr/>
        </p:nvPicPr>
        <p:blipFill rotWithShape="1">
          <a:blip r:embed="rId2">
            <a:alphaModFix/>
          </a:blip>
          <a:srcRect/>
          <a:stretch/>
        </p:blipFill>
        <p:spPr>
          <a:xfrm>
            <a:off x="533400" y="4562377"/>
            <a:ext cx="2989521" cy="332169"/>
          </a:xfrm>
          <a:prstGeom prst="rect">
            <a:avLst/>
          </a:prstGeom>
          <a:noFill/>
          <a:ln>
            <a:noFill/>
          </a:ln>
        </p:spPr>
      </p:pic>
      <p:sp>
        <p:nvSpPr>
          <p:cNvPr id="45" name="Google Shape;45;p65"/>
          <p:cNvSpPr txBox="1">
            <a:spLocks noGrp="1"/>
          </p:cNvSpPr>
          <p:nvPr>
            <p:ph type="body" idx="1"/>
          </p:nvPr>
        </p:nvSpPr>
        <p:spPr>
          <a:xfrm>
            <a:off x="533400" y="810683"/>
            <a:ext cx="5940244" cy="1677301"/>
          </a:xfrm>
          <a:prstGeom prst="rect">
            <a:avLst/>
          </a:prstGeom>
          <a:noFill/>
          <a:ln>
            <a:noFill/>
          </a:ln>
        </p:spPr>
        <p:txBody>
          <a:bodyPr spcFirstLastPara="1" wrap="square" lIns="0" tIns="91425" rIns="91425" bIns="91425" anchor="b" anchorCtr="0">
            <a:noAutofit/>
          </a:bodyPr>
          <a:lstStyle>
            <a:lvl1pPr marL="457200" marR="0" lvl="0" indent="-228600" algn="l">
              <a:lnSpc>
                <a:spcPct val="100000"/>
              </a:lnSpc>
              <a:spcBef>
                <a:spcPts val="0"/>
              </a:spcBef>
              <a:spcAft>
                <a:spcPts val="0"/>
              </a:spcAft>
              <a:buClr>
                <a:srgbClr val="000000"/>
              </a:buClr>
              <a:buSzPts val="3200"/>
              <a:buFont typeface="Arial"/>
              <a:buNone/>
              <a:defRPr sz="3200" b="1"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6" name="Google Shape;46;p65"/>
          <p:cNvSpPr txBox="1">
            <a:spLocks noGrp="1"/>
          </p:cNvSpPr>
          <p:nvPr>
            <p:ph type="body" idx="2"/>
          </p:nvPr>
        </p:nvSpPr>
        <p:spPr>
          <a:xfrm>
            <a:off x="533400" y="2571751"/>
            <a:ext cx="3134833" cy="831850"/>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800"/>
              <a:buFont typeface="Arial"/>
              <a:buNone/>
              <a:defRPr sz="1800" b="0"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7" name="Google Shape;47;p65"/>
          <p:cNvSpPr txBox="1">
            <a:spLocks noGrp="1"/>
          </p:cNvSpPr>
          <p:nvPr>
            <p:ph type="body" idx="3"/>
          </p:nvPr>
        </p:nvSpPr>
        <p:spPr>
          <a:xfrm>
            <a:off x="533400" y="3651250"/>
            <a:ext cx="3251019" cy="332169"/>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100"/>
              <a:buFont typeface="Arial"/>
              <a:buNone/>
              <a:defRPr sz="1100" b="1" i="0" cap="none"/>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Slide">
  <p:cSld name="Title Photo 1">
    <p:bg>
      <p:bgPr>
        <a:solidFill>
          <a:schemeClr val="lt1"/>
        </a:solidFill>
        <a:effectLst/>
      </p:bgPr>
    </p:bg>
    <p:spTree>
      <p:nvGrpSpPr>
        <p:cNvPr id="1" name="Shape 48"/>
        <p:cNvGrpSpPr/>
        <p:nvPr/>
      </p:nvGrpSpPr>
      <p:grpSpPr>
        <a:xfrm>
          <a:off x="0" y="0"/>
          <a:ext cx="0" cy="0"/>
          <a:chOff x="0" y="0"/>
          <a:chExt cx="0" cy="0"/>
        </a:xfrm>
      </p:grpSpPr>
      <p:sp>
        <p:nvSpPr>
          <p:cNvPr id="49" name="Google Shape;49;p66"/>
          <p:cNvSpPr/>
          <p:nvPr/>
        </p:nvSpPr>
        <p:spPr>
          <a:xfrm>
            <a:off x="4436208" y="2800723"/>
            <a:ext cx="5372818" cy="5372818"/>
          </a:xfrm>
          <a:prstGeom prst="ellipse">
            <a:avLst/>
          </a:prstGeom>
          <a:solidFill>
            <a:srgbClr val="0C42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 name="Google Shape;50;p66"/>
          <p:cNvSpPr/>
          <p:nvPr/>
        </p:nvSpPr>
        <p:spPr>
          <a:xfrm>
            <a:off x="5541590" y="1080950"/>
            <a:ext cx="3977521" cy="3977521"/>
          </a:xfrm>
          <a:prstGeom prst="ellipse">
            <a:avLst/>
          </a:prstGeom>
          <a:solidFill>
            <a:srgbClr val="45AD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1" name="Google Shape;51;p66"/>
          <p:cNvPicPr preferRelativeResize="0"/>
          <p:nvPr/>
        </p:nvPicPr>
        <p:blipFill rotWithShape="1">
          <a:blip r:embed="rId2">
            <a:alphaModFix/>
          </a:blip>
          <a:srcRect/>
          <a:stretch/>
        </p:blipFill>
        <p:spPr>
          <a:xfrm>
            <a:off x="533400" y="4562377"/>
            <a:ext cx="2989521" cy="332169"/>
          </a:xfrm>
          <a:prstGeom prst="rect">
            <a:avLst/>
          </a:prstGeom>
          <a:noFill/>
          <a:ln>
            <a:noFill/>
          </a:ln>
        </p:spPr>
      </p:pic>
      <p:pic>
        <p:nvPicPr>
          <p:cNvPr id="52" name="Google Shape;52;p66" descr="A person sitting at a table using a computer&#10;&#10;Description automatically generated"/>
          <p:cNvPicPr preferRelativeResize="0"/>
          <p:nvPr/>
        </p:nvPicPr>
        <p:blipFill/>
        <p:spPr>
          <a:xfrm>
            <a:off x="5860273" y="1401343"/>
            <a:ext cx="3340154" cy="3336121"/>
          </a:xfrm>
          <a:prstGeom prst="ellipse">
            <a:avLst/>
          </a:prstGeom>
          <a:solidFill>
            <a:srgbClr val="FFFFFF"/>
          </a:solidFill>
          <a:ln>
            <a:noFill/>
          </a:ln>
        </p:spPr>
      </p:pic>
      <p:sp>
        <p:nvSpPr>
          <p:cNvPr id="53" name="Google Shape;53;p66"/>
          <p:cNvSpPr txBox="1">
            <a:spLocks noGrp="1"/>
          </p:cNvSpPr>
          <p:nvPr>
            <p:ph type="body" idx="1"/>
          </p:nvPr>
        </p:nvSpPr>
        <p:spPr>
          <a:xfrm>
            <a:off x="533400" y="810683"/>
            <a:ext cx="5940244" cy="1677301"/>
          </a:xfrm>
          <a:prstGeom prst="rect">
            <a:avLst/>
          </a:prstGeom>
          <a:noFill/>
          <a:ln>
            <a:noFill/>
          </a:ln>
        </p:spPr>
        <p:txBody>
          <a:bodyPr spcFirstLastPara="1" wrap="square" lIns="0" tIns="91425" rIns="91425" bIns="91425" anchor="b" anchorCtr="0">
            <a:noAutofit/>
          </a:bodyPr>
          <a:lstStyle>
            <a:lvl1pPr marL="457200" marR="0" lvl="0" indent="-228600" algn="l">
              <a:lnSpc>
                <a:spcPct val="100000"/>
              </a:lnSpc>
              <a:spcBef>
                <a:spcPts val="0"/>
              </a:spcBef>
              <a:spcAft>
                <a:spcPts val="0"/>
              </a:spcAft>
              <a:buClr>
                <a:srgbClr val="000000"/>
              </a:buClr>
              <a:buSzPts val="3200"/>
              <a:buFont typeface="Arial"/>
              <a:buNone/>
              <a:defRPr sz="3200" b="1"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4" name="Google Shape;54;p66"/>
          <p:cNvSpPr txBox="1">
            <a:spLocks noGrp="1"/>
          </p:cNvSpPr>
          <p:nvPr>
            <p:ph type="body" idx="2"/>
          </p:nvPr>
        </p:nvSpPr>
        <p:spPr>
          <a:xfrm>
            <a:off x="533400" y="2571751"/>
            <a:ext cx="3134833" cy="831850"/>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800"/>
              <a:buFont typeface="Arial"/>
              <a:buNone/>
              <a:defRPr sz="1800" b="0"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5" name="Google Shape;55;p66"/>
          <p:cNvSpPr txBox="1">
            <a:spLocks noGrp="1"/>
          </p:cNvSpPr>
          <p:nvPr>
            <p:ph type="body" idx="3"/>
          </p:nvPr>
        </p:nvSpPr>
        <p:spPr>
          <a:xfrm>
            <a:off x="533400" y="3651250"/>
            <a:ext cx="3251019" cy="332169"/>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100"/>
              <a:buFont typeface="Arial"/>
              <a:buNone/>
              <a:defRPr sz="1100" b="1" i="0" cap="none"/>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Slide">
  <p:cSld name="Title Photo placeholder">
    <p:bg>
      <p:bgPr>
        <a:solidFill>
          <a:schemeClr val="lt1"/>
        </a:solidFill>
        <a:effectLst/>
      </p:bgPr>
    </p:bg>
    <p:spTree>
      <p:nvGrpSpPr>
        <p:cNvPr id="1" name="Shape 56"/>
        <p:cNvGrpSpPr/>
        <p:nvPr/>
      </p:nvGrpSpPr>
      <p:grpSpPr>
        <a:xfrm>
          <a:off x="0" y="0"/>
          <a:ext cx="0" cy="0"/>
          <a:chOff x="0" y="0"/>
          <a:chExt cx="0" cy="0"/>
        </a:xfrm>
      </p:grpSpPr>
      <p:sp>
        <p:nvSpPr>
          <p:cNvPr id="57" name="Google Shape;57;p67"/>
          <p:cNvSpPr/>
          <p:nvPr/>
        </p:nvSpPr>
        <p:spPr>
          <a:xfrm>
            <a:off x="5541590" y="1080950"/>
            <a:ext cx="3977521" cy="3977521"/>
          </a:xfrm>
          <a:prstGeom prst="ellipse">
            <a:avLst/>
          </a:prstGeom>
          <a:solidFill>
            <a:srgbClr val="45AD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 name="Google Shape;58;p67"/>
          <p:cNvSpPr/>
          <p:nvPr/>
        </p:nvSpPr>
        <p:spPr>
          <a:xfrm>
            <a:off x="4436208" y="2800723"/>
            <a:ext cx="5372818" cy="5372818"/>
          </a:xfrm>
          <a:prstGeom prst="ellipse">
            <a:avLst/>
          </a:prstGeom>
          <a:solidFill>
            <a:srgbClr val="0C42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9" name="Google Shape;59;p67"/>
          <p:cNvPicPr preferRelativeResize="0"/>
          <p:nvPr/>
        </p:nvPicPr>
        <p:blipFill rotWithShape="1">
          <a:blip r:embed="rId2">
            <a:alphaModFix/>
          </a:blip>
          <a:srcRect/>
          <a:stretch/>
        </p:blipFill>
        <p:spPr>
          <a:xfrm>
            <a:off x="533400" y="4562377"/>
            <a:ext cx="2989521" cy="332169"/>
          </a:xfrm>
          <a:prstGeom prst="rect">
            <a:avLst/>
          </a:prstGeom>
          <a:noFill/>
          <a:ln>
            <a:noFill/>
          </a:ln>
        </p:spPr>
      </p:pic>
      <p:sp>
        <p:nvSpPr>
          <p:cNvPr id="60" name="Google Shape;60;p67"/>
          <p:cNvSpPr>
            <a:spLocks noGrp="1"/>
          </p:cNvSpPr>
          <p:nvPr>
            <p:ph type="media" idx="2"/>
          </p:nvPr>
        </p:nvSpPr>
        <p:spPr>
          <a:xfrm>
            <a:off x="5860273" y="1447104"/>
            <a:ext cx="3340154" cy="3340154"/>
          </a:xfrm>
          <a:prstGeom prst="ellipse">
            <a:avLst/>
          </a:prstGeom>
          <a:solidFill>
            <a:schemeClr val="lt1">
              <a:alpha val="37647"/>
            </a:schemeClr>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67"/>
          <p:cNvSpPr txBox="1">
            <a:spLocks noGrp="1"/>
          </p:cNvSpPr>
          <p:nvPr>
            <p:ph type="body" idx="1"/>
          </p:nvPr>
        </p:nvSpPr>
        <p:spPr>
          <a:xfrm>
            <a:off x="533400" y="810683"/>
            <a:ext cx="5940244" cy="1677301"/>
          </a:xfrm>
          <a:prstGeom prst="rect">
            <a:avLst/>
          </a:prstGeom>
          <a:noFill/>
          <a:ln>
            <a:noFill/>
          </a:ln>
        </p:spPr>
        <p:txBody>
          <a:bodyPr spcFirstLastPara="1" wrap="square" lIns="0" tIns="91425" rIns="91425" bIns="91425" anchor="b" anchorCtr="0">
            <a:noAutofit/>
          </a:bodyPr>
          <a:lstStyle>
            <a:lvl1pPr marL="457200" marR="0" lvl="0" indent="-228600" algn="l">
              <a:lnSpc>
                <a:spcPct val="100000"/>
              </a:lnSpc>
              <a:spcBef>
                <a:spcPts val="0"/>
              </a:spcBef>
              <a:spcAft>
                <a:spcPts val="0"/>
              </a:spcAft>
              <a:buClr>
                <a:srgbClr val="000000"/>
              </a:buClr>
              <a:buSzPts val="3200"/>
              <a:buFont typeface="Arial"/>
              <a:buNone/>
              <a:defRPr sz="3200" b="1"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2" name="Google Shape;62;p67"/>
          <p:cNvSpPr txBox="1">
            <a:spLocks noGrp="1"/>
          </p:cNvSpPr>
          <p:nvPr>
            <p:ph type="body" idx="3"/>
          </p:nvPr>
        </p:nvSpPr>
        <p:spPr>
          <a:xfrm>
            <a:off x="533400" y="2571751"/>
            <a:ext cx="3134833" cy="831850"/>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800"/>
              <a:buFont typeface="Arial"/>
              <a:buNone/>
              <a:defRPr sz="1800" b="0"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3" name="Google Shape;63;p67"/>
          <p:cNvSpPr txBox="1">
            <a:spLocks noGrp="1"/>
          </p:cNvSpPr>
          <p:nvPr>
            <p:ph type="body" idx="4"/>
          </p:nvPr>
        </p:nvSpPr>
        <p:spPr>
          <a:xfrm>
            <a:off x="533400" y="3651250"/>
            <a:ext cx="3251019" cy="332169"/>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100"/>
              <a:buFont typeface="Arial"/>
              <a:buNone/>
              <a:defRPr sz="1100" b="1" i="0" cap="none"/>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hoto 2 Placeholder">
  <p:cSld name="Title Photo 2 Placeholder">
    <p:spTree>
      <p:nvGrpSpPr>
        <p:cNvPr id="1" name="Shape 64"/>
        <p:cNvGrpSpPr/>
        <p:nvPr/>
      </p:nvGrpSpPr>
      <p:grpSpPr>
        <a:xfrm>
          <a:off x="0" y="0"/>
          <a:ext cx="0" cy="0"/>
          <a:chOff x="0" y="0"/>
          <a:chExt cx="0" cy="0"/>
        </a:xfrm>
      </p:grpSpPr>
      <p:sp>
        <p:nvSpPr>
          <p:cNvPr id="65" name="Google Shape;65;p68"/>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66" name="Google Shape;66;p68"/>
          <p:cNvSpPr/>
          <p:nvPr/>
        </p:nvSpPr>
        <p:spPr>
          <a:xfrm>
            <a:off x="5343171" y="-908314"/>
            <a:ext cx="5225342" cy="5225342"/>
          </a:xfrm>
          <a:prstGeom prst="ellipse">
            <a:avLst/>
          </a:prstGeom>
          <a:solidFill>
            <a:srgbClr val="45AD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68"/>
          <p:cNvSpPr>
            <a:spLocks noGrp="1"/>
          </p:cNvSpPr>
          <p:nvPr>
            <p:ph type="media" idx="2"/>
          </p:nvPr>
        </p:nvSpPr>
        <p:spPr>
          <a:xfrm>
            <a:off x="5792600" y="-460088"/>
            <a:ext cx="4326483" cy="4326483"/>
          </a:xfrm>
          <a:prstGeom prst="ellipse">
            <a:avLst/>
          </a:prstGeom>
          <a:solidFill>
            <a:schemeClr val="lt1">
              <a:alpha val="37647"/>
            </a:schemeClr>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2pPr>
            <a:lvl3pPr marR="0" lvl="2"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3pPr>
            <a:lvl4pPr marR="0" lvl="3"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R="0" lvl="4"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 name="Google Shape;68;p68"/>
          <p:cNvPicPr preferRelativeResize="0"/>
          <p:nvPr/>
        </p:nvPicPr>
        <p:blipFill rotWithShape="1">
          <a:blip r:embed="rId2">
            <a:alphaModFix/>
          </a:blip>
          <a:srcRect/>
          <a:stretch/>
        </p:blipFill>
        <p:spPr>
          <a:xfrm>
            <a:off x="533400" y="4562377"/>
            <a:ext cx="2989521" cy="332169"/>
          </a:xfrm>
          <a:prstGeom prst="rect">
            <a:avLst/>
          </a:prstGeom>
          <a:noFill/>
          <a:ln>
            <a:noFill/>
          </a:ln>
        </p:spPr>
      </p:pic>
      <p:sp>
        <p:nvSpPr>
          <p:cNvPr id="69" name="Google Shape;69;p68"/>
          <p:cNvSpPr txBox="1">
            <a:spLocks noGrp="1"/>
          </p:cNvSpPr>
          <p:nvPr>
            <p:ph type="body" idx="1"/>
          </p:nvPr>
        </p:nvSpPr>
        <p:spPr>
          <a:xfrm>
            <a:off x="533400" y="810683"/>
            <a:ext cx="4038600" cy="1677301"/>
          </a:xfrm>
          <a:prstGeom prst="rect">
            <a:avLst/>
          </a:prstGeom>
          <a:noFill/>
          <a:ln>
            <a:noFill/>
          </a:ln>
        </p:spPr>
        <p:txBody>
          <a:bodyPr spcFirstLastPara="1" wrap="square" lIns="0" tIns="91425" rIns="91425" bIns="91425" anchor="b" anchorCtr="0">
            <a:noAutofit/>
          </a:bodyPr>
          <a:lstStyle>
            <a:lvl1pPr marL="457200" marR="0" lvl="0" indent="-228600" algn="l">
              <a:lnSpc>
                <a:spcPct val="100000"/>
              </a:lnSpc>
              <a:spcBef>
                <a:spcPts val="0"/>
              </a:spcBef>
              <a:spcAft>
                <a:spcPts val="0"/>
              </a:spcAft>
              <a:buClr>
                <a:srgbClr val="000000"/>
              </a:buClr>
              <a:buSzPts val="3200"/>
              <a:buFont typeface="Arial"/>
              <a:buNone/>
              <a:defRPr sz="3200" b="1"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0" name="Google Shape;70;p68"/>
          <p:cNvSpPr txBox="1">
            <a:spLocks noGrp="1"/>
          </p:cNvSpPr>
          <p:nvPr>
            <p:ph type="body" idx="3"/>
          </p:nvPr>
        </p:nvSpPr>
        <p:spPr>
          <a:xfrm>
            <a:off x="533400" y="2571751"/>
            <a:ext cx="3134833" cy="831850"/>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800"/>
              <a:buFont typeface="Arial"/>
              <a:buNone/>
              <a:defRPr sz="1800" b="0" i="0" u="none" strike="noStrike" cap="none">
                <a:solidFill>
                  <a:srgbClr val="0C426A"/>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1" name="Google Shape;71;p68"/>
          <p:cNvSpPr txBox="1">
            <a:spLocks noGrp="1"/>
          </p:cNvSpPr>
          <p:nvPr>
            <p:ph type="body" idx="4"/>
          </p:nvPr>
        </p:nvSpPr>
        <p:spPr>
          <a:xfrm>
            <a:off x="533400" y="3651250"/>
            <a:ext cx="3251019" cy="332169"/>
          </a:xfrm>
          <a:prstGeom prst="rect">
            <a:avLst/>
          </a:prstGeom>
          <a:noFill/>
          <a:ln>
            <a:noFill/>
          </a:ln>
        </p:spPr>
        <p:txBody>
          <a:bodyPr spcFirstLastPara="1" wrap="square" lIns="0" tIns="91425" rIns="91425" bIns="91425" anchor="t" anchorCtr="0">
            <a:noAutofit/>
          </a:bodyPr>
          <a:lstStyle>
            <a:lvl1pPr marL="457200" marR="0" lvl="0" indent="-228600" algn="l">
              <a:lnSpc>
                <a:spcPct val="100000"/>
              </a:lnSpc>
              <a:spcBef>
                <a:spcPts val="0"/>
              </a:spcBef>
              <a:spcAft>
                <a:spcPts val="0"/>
              </a:spcAft>
              <a:buClr>
                <a:srgbClr val="000000"/>
              </a:buClr>
              <a:buSzPts val="1100"/>
              <a:buFont typeface="Arial"/>
              <a:buNone/>
              <a:defRPr sz="1100" b="1" i="0" cap="none"/>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sic Slide Navy">
  <p:cSld name="Basic Slide Navy">
    <p:spTree>
      <p:nvGrpSpPr>
        <p:cNvPr id="1" name="Shape 72"/>
        <p:cNvGrpSpPr/>
        <p:nvPr/>
      </p:nvGrpSpPr>
      <p:grpSpPr>
        <a:xfrm>
          <a:off x="0" y="0"/>
          <a:ext cx="0" cy="0"/>
          <a:chOff x="0" y="0"/>
          <a:chExt cx="0" cy="0"/>
        </a:xfrm>
      </p:grpSpPr>
      <p:sp>
        <p:nvSpPr>
          <p:cNvPr id="73" name="Google Shape;73;p69"/>
          <p:cNvSpPr/>
          <p:nvPr/>
        </p:nvSpPr>
        <p:spPr>
          <a:xfrm>
            <a:off x="0" y="0"/>
            <a:ext cx="9144000" cy="736600"/>
          </a:xfrm>
          <a:prstGeom prst="rect">
            <a:avLst/>
          </a:prstGeom>
          <a:solidFill>
            <a:srgbClr val="0C42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74" name="Google Shape;74;p69"/>
          <p:cNvSpPr txBox="1">
            <a:spLocks noGrp="1"/>
          </p:cNvSpPr>
          <p:nvPr>
            <p:ph type="title"/>
          </p:nvPr>
        </p:nvSpPr>
        <p:spPr>
          <a:xfrm>
            <a:off x="628650" y="273844"/>
            <a:ext cx="6828317" cy="352689"/>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SzPts val="4400"/>
              <a:buNone/>
              <a:defRPr sz="24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5" name="Google Shape;75;p69"/>
          <p:cNvSpPr txBox="1">
            <a:spLocks noGrp="1"/>
          </p:cNvSpPr>
          <p:nvPr>
            <p:ph type="sldNum" idx="12"/>
          </p:nvPr>
        </p:nvSpPr>
        <p:spPr>
          <a:xfrm>
            <a:off x="8286750" y="4681500"/>
            <a:ext cx="457200" cy="273844"/>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0" lvl="1"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2pPr>
            <a:lvl3pPr marL="0" lvl="2"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3pPr>
            <a:lvl4pPr marL="0" lvl="3"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4pPr>
            <a:lvl5pPr marL="0" lvl="4"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5pPr>
            <a:lvl6pPr marL="0" lvl="5"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6pPr>
            <a:lvl7pPr marL="0" lvl="6"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7pPr>
            <a:lvl8pPr marL="0" lvl="7"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8pPr>
            <a:lvl9pPr marL="0" lvl="8" indent="0" algn="l">
              <a:lnSpc>
                <a:spcPct val="100000"/>
              </a:lnSpc>
              <a:spcBef>
                <a:spcPts val="0"/>
              </a:spcBef>
              <a:spcAft>
                <a:spcPts val="0"/>
              </a:spcAft>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76" name="Google Shape;76;p69"/>
          <p:cNvPicPr preferRelativeResize="0"/>
          <p:nvPr/>
        </p:nvPicPr>
        <p:blipFill rotWithShape="1">
          <a:blip r:embed="rId2">
            <a:alphaModFix/>
          </a:blip>
          <a:srcRect/>
          <a:stretch/>
        </p:blipFill>
        <p:spPr>
          <a:xfrm>
            <a:off x="8114103" y="319130"/>
            <a:ext cx="802494" cy="216546"/>
          </a:xfrm>
          <a:prstGeom prst="rect">
            <a:avLst/>
          </a:prstGeom>
          <a:noFill/>
          <a:ln>
            <a:noFill/>
          </a:ln>
        </p:spPr>
      </p:pic>
      <p:sp>
        <p:nvSpPr>
          <p:cNvPr id="77" name="Google Shape;77;p69"/>
          <p:cNvSpPr txBox="1">
            <a:spLocks noGrp="1"/>
          </p:cNvSpPr>
          <p:nvPr>
            <p:ph type="body" idx="1"/>
          </p:nvPr>
        </p:nvSpPr>
        <p:spPr>
          <a:xfrm>
            <a:off x="609600" y="1085850"/>
            <a:ext cx="7162800" cy="3868738"/>
          </a:xfrm>
          <a:prstGeom prst="rect">
            <a:avLst/>
          </a:prstGeom>
          <a:noFill/>
          <a:ln>
            <a:noFill/>
          </a:ln>
        </p:spPr>
        <p:txBody>
          <a:bodyPr spcFirstLastPara="1" wrap="square" lIns="0" tIns="91425" rIns="91425" bIns="91425" anchor="t" anchorCtr="0">
            <a:noAutofit/>
          </a:bodyPr>
          <a:lstStyle>
            <a:lvl1pPr marL="457200" lvl="0" indent="-228600" algn="l">
              <a:lnSpc>
                <a:spcPct val="90000"/>
              </a:lnSpc>
              <a:spcBef>
                <a:spcPts val="1000"/>
              </a:spcBef>
              <a:spcAft>
                <a:spcPts val="0"/>
              </a:spcAft>
              <a:buSzPts val="2800"/>
              <a:buFont typeface="Arial"/>
              <a:buNone/>
              <a:defRPr sz="1800"/>
            </a:lvl1pPr>
            <a:lvl2pPr marL="914400" lvl="1" indent="-381000" algn="l">
              <a:lnSpc>
                <a:spcPct val="90000"/>
              </a:lnSpc>
              <a:spcBef>
                <a:spcPts val="500"/>
              </a:spcBef>
              <a:spcAft>
                <a:spcPts val="0"/>
              </a:spcAft>
              <a:buSzPts val="2400"/>
              <a:buChar char="•"/>
              <a:defRPr sz="1800"/>
            </a:lvl2pPr>
            <a:lvl3pPr marL="1371600" lvl="2" indent="-355600" algn="l">
              <a:lnSpc>
                <a:spcPct val="90000"/>
              </a:lnSpc>
              <a:spcBef>
                <a:spcPts val="500"/>
              </a:spcBef>
              <a:spcAft>
                <a:spcPts val="0"/>
              </a:spcAft>
              <a:buSzPts val="2000"/>
              <a:buFont typeface="Arial"/>
              <a:buChar char="•"/>
              <a:defRPr sz="1600"/>
            </a:lvl3pPr>
            <a:lvl4pPr marL="1828800" lvl="3" indent="-342900" algn="l">
              <a:lnSpc>
                <a:spcPct val="90000"/>
              </a:lnSpc>
              <a:spcBef>
                <a:spcPts val="500"/>
              </a:spcBef>
              <a:spcAft>
                <a:spcPts val="0"/>
              </a:spcAft>
              <a:buSzPts val="1800"/>
              <a:buChar char="•"/>
              <a:defRPr sz="1400"/>
            </a:lvl4pPr>
            <a:lvl5pPr marL="2286000" lvl="4" indent="-342900" algn="l">
              <a:lnSpc>
                <a:spcPct val="90000"/>
              </a:lnSpc>
              <a:spcBef>
                <a:spcPts val="500"/>
              </a:spcBef>
              <a:spcAft>
                <a:spcPts val="0"/>
              </a:spcAft>
              <a:buSzPts val="1800"/>
              <a:buFont typeface="Arial"/>
              <a:buChar char="•"/>
              <a:defRPr sz="1200"/>
            </a:lvl5pPr>
            <a:lvl6pPr marL="2743200" lvl="5" indent="-342900" algn="l">
              <a:lnSpc>
                <a:spcPct val="90000"/>
              </a:lnSpc>
              <a:spcBef>
                <a:spcPts val="500"/>
              </a:spcBef>
              <a:spcAft>
                <a:spcPts val="0"/>
              </a:spcAft>
              <a:buSzPts val="1800"/>
              <a:buChar char="•"/>
              <a:defRPr sz="1100"/>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84">
          <p15:clr>
            <a:srgbClr val="FBAE40"/>
          </p15:clr>
        </p15:guide>
        <p15:guide id="2"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0"/>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sldNum" idx="12"/>
          </p:nvPr>
        </p:nvSpPr>
        <p:spPr>
          <a:xfrm>
            <a:off x="8333773" y="4784627"/>
            <a:ext cx="4572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aeyc.org/accreditation/early-learning/too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body" idx="1"/>
          </p:nvPr>
        </p:nvSpPr>
        <p:spPr>
          <a:xfrm>
            <a:off x="533400" y="810683"/>
            <a:ext cx="5940244" cy="1677301"/>
          </a:xfrm>
          <a:prstGeom prst="rect">
            <a:avLst/>
          </a:prstGeom>
          <a:noFill/>
          <a:ln>
            <a:noFill/>
          </a:ln>
        </p:spPr>
        <p:txBody>
          <a:bodyPr spcFirstLastPara="1" wrap="square" lIns="0"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a:t>NAEYC Accreditation</a:t>
            </a:r>
            <a:endParaRPr/>
          </a:p>
          <a:p>
            <a:pPr marL="0" marR="0" lvl="0" indent="0" algn="l" rtl="0">
              <a:lnSpc>
                <a:spcPct val="100000"/>
              </a:lnSpc>
              <a:spcBef>
                <a:spcPts val="0"/>
              </a:spcBef>
              <a:spcAft>
                <a:spcPts val="0"/>
              </a:spcAft>
              <a:buClr>
                <a:srgbClr val="000000"/>
              </a:buClr>
              <a:buSzPts val="3200"/>
              <a:buFont typeface="Arial"/>
              <a:buNone/>
            </a:pPr>
            <a:r>
              <a:rPr lang="en-US"/>
              <a:t>Of Early Learning Programs</a:t>
            </a:r>
            <a:endParaRPr/>
          </a:p>
        </p:txBody>
      </p:sp>
      <p:sp>
        <p:nvSpPr>
          <p:cNvPr id="135" name="Google Shape;135;p1"/>
          <p:cNvSpPr txBox="1">
            <a:spLocks noGrp="1"/>
          </p:cNvSpPr>
          <p:nvPr>
            <p:ph type="body" idx="2"/>
          </p:nvPr>
        </p:nvSpPr>
        <p:spPr>
          <a:xfrm>
            <a:off x="533400" y="2571751"/>
            <a:ext cx="2730795" cy="83185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a:t>Class Portfolio Template</a:t>
            </a:r>
            <a:endParaRPr/>
          </a:p>
        </p:txBody>
      </p:sp>
      <p:sp>
        <p:nvSpPr>
          <p:cNvPr id="136" name="Google Shape;136;p1"/>
          <p:cNvSpPr txBox="1">
            <a:spLocks noGrp="1"/>
          </p:cNvSpPr>
          <p:nvPr>
            <p:ph type="body" idx="3"/>
          </p:nvPr>
        </p:nvSpPr>
        <p:spPr>
          <a:xfrm>
            <a:off x="533400" y="3128963"/>
            <a:ext cx="1333500" cy="32385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VERSION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2A.2: Example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2E.9: Example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2E.9: Example #2</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2E.10: Example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2E.10: Example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2E.11: Example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2E.11: Example #2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2E.12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2F.12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F3E2EC-3058-45DF-A611-76BEC636B88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
        <p:nvSpPr>
          <p:cNvPr id="4" name="Title 3">
            <a:extLst>
              <a:ext uri="{FF2B5EF4-FFF2-40B4-BE49-F238E27FC236}">
                <a16:creationId xmlns:a16="http://schemas.microsoft.com/office/drawing/2014/main" id="{276B4693-5CFB-48DA-87F2-4ADBDD2481E9}"/>
              </a:ext>
            </a:extLst>
          </p:cNvPr>
          <p:cNvSpPr>
            <a:spLocks noGrp="1"/>
          </p:cNvSpPr>
          <p:nvPr>
            <p:ph type="title"/>
          </p:nvPr>
        </p:nvSpPr>
        <p:spPr/>
        <p:txBody>
          <a:bodyPr/>
          <a:lstStyle/>
          <a:p>
            <a:pPr algn="ctr"/>
            <a:r>
              <a:rPr lang="en-US" b="1" dirty="0"/>
              <a:t>2F.19 Example #1</a:t>
            </a:r>
          </a:p>
        </p:txBody>
      </p:sp>
    </p:spTree>
    <p:extLst>
      <p:ext uri="{BB962C8B-B14F-4D97-AF65-F5344CB8AC3E}">
        <p14:creationId xmlns:p14="http://schemas.microsoft.com/office/powerpoint/2010/main" val="25209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xfrm>
            <a:off x="163008" y="800099"/>
            <a:ext cx="8866692" cy="4219576"/>
          </a:xfrm>
          <a:prstGeom prst="rect">
            <a:avLst/>
          </a:prstGeom>
          <a:noFill/>
          <a:ln>
            <a:noFill/>
          </a:ln>
        </p:spPr>
        <p:txBody>
          <a:bodyPr spcFirstLastPara="1" wrap="square" lIns="0" tIns="91425" rIns="91425" bIns="91425" anchor="ctr" anchorCtr="0">
            <a:noAutofit/>
          </a:bodyPr>
          <a:lstStyle/>
          <a:p>
            <a:pPr marL="0" lvl="0" indent="0" algn="l" rtl="0">
              <a:lnSpc>
                <a:spcPct val="100000"/>
              </a:lnSpc>
              <a:spcBef>
                <a:spcPts val="0"/>
              </a:spcBef>
              <a:spcAft>
                <a:spcPts val="0"/>
              </a:spcAft>
              <a:buSzPts val="4400"/>
              <a:buNone/>
            </a:pPr>
            <a:r>
              <a:rPr lang="en-US" sz="1600" b="0"/>
              <a:t>1. Download the template to your desktop and save as:</a:t>
            </a:r>
            <a:br>
              <a:rPr lang="en-US" sz="1600" b="0"/>
            </a:br>
            <a:r>
              <a:rPr lang="en-US" sz="1600" b="0"/>
              <a:t>	[NAEYC Program ID_Program Name_Age Category]. </a:t>
            </a:r>
            <a:br>
              <a:rPr lang="en-US" sz="1600" b="0"/>
            </a:br>
            <a:r>
              <a:rPr lang="en-US" sz="1600" b="0"/>
              <a:t>	Example: 123456_MickeysPlayhouse_Toddlers</a:t>
            </a:r>
            <a:br>
              <a:rPr lang="en-US" sz="1600" b="0"/>
            </a:br>
            <a:r>
              <a:rPr lang="en-US" sz="1400" b="0"/>
              <a:t> </a:t>
            </a:r>
            <a:br>
              <a:rPr lang="en-US" sz="1600" b="0"/>
            </a:br>
            <a:r>
              <a:rPr lang="en-US" sz="1600" b="0"/>
              <a:t>2. On slide 5, input the following information: </a:t>
            </a:r>
            <a:br>
              <a:rPr lang="en-US" sz="1600" b="0"/>
            </a:br>
            <a:r>
              <a:rPr lang="en-US" sz="1600" b="0"/>
              <a:t>	Program Name, NAEYC Program ID, Age Category</a:t>
            </a:r>
            <a:br>
              <a:rPr lang="en-US" sz="1600" b="0"/>
            </a:br>
            <a:r>
              <a:rPr lang="en-US" sz="1400" b="0"/>
              <a:t> </a:t>
            </a:r>
            <a:br>
              <a:rPr lang="en-US" sz="1600" b="0"/>
            </a:br>
            <a:r>
              <a:rPr lang="en-US" sz="1600" b="0"/>
              <a:t>3. Full assessment item language, guidance, and age categories are included in the notes section of each slide.</a:t>
            </a:r>
            <a:br>
              <a:rPr lang="en-US" sz="1600" b="0"/>
            </a:br>
            <a:r>
              <a:rPr lang="en-US" sz="800" b="0"/>
              <a:t> </a:t>
            </a:r>
            <a:br>
              <a:rPr lang="en-US" sz="1600" b="0"/>
            </a:br>
            <a:br>
              <a:rPr lang="en-US" sz="1600"/>
            </a:br>
            <a:br>
              <a:rPr lang="en-US" sz="1600"/>
            </a:br>
            <a:r>
              <a:rPr lang="en-US" sz="1600"/>
              <a:t>Please Note: </a:t>
            </a:r>
            <a:r>
              <a:rPr lang="en-US" sz="1600" b="0"/>
              <a:t>Use of this template does not guarantee program success for the assessment. NAEYC assessors will rate the quality of the individualized evidence input by the programs.</a:t>
            </a:r>
            <a:endParaRPr sz="1600"/>
          </a:p>
        </p:txBody>
      </p:sp>
      <p:sp>
        <p:nvSpPr>
          <p:cNvPr id="142" name="Google Shape;142;p2"/>
          <p:cNvSpPr txBox="1"/>
          <p:nvPr/>
        </p:nvSpPr>
        <p:spPr>
          <a:xfrm>
            <a:off x="420634" y="230508"/>
            <a:ext cx="6828317" cy="352689"/>
          </a:xfrm>
          <a:prstGeom prst="rect">
            <a:avLst/>
          </a:prstGeom>
          <a:noFill/>
          <a:ln>
            <a:noFill/>
          </a:ln>
        </p:spPr>
        <p:txBody>
          <a:bodyPr spcFirstLastPara="1" wrap="square" lIns="0" tIns="91425" rIns="91425" bIns="91425" anchor="ctr" anchorCtr="0">
            <a:noAutofit/>
          </a:bodyPr>
          <a:lstStyle/>
          <a:p>
            <a:pPr marL="0" marR="0" lvl="0" indent="0" algn="l" rtl="0">
              <a:lnSpc>
                <a:spcPct val="90000"/>
              </a:lnSpc>
              <a:spcBef>
                <a:spcPts val="0"/>
              </a:spcBef>
              <a:spcAft>
                <a:spcPts val="0"/>
              </a:spcAft>
              <a:buClr>
                <a:schemeClr val="dk2"/>
              </a:buClr>
              <a:buSzPts val="4400"/>
              <a:buFont typeface="Arial"/>
              <a:buNone/>
            </a:pPr>
            <a:r>
              <a:rPr lang="en-US" sz="2800" b="1" i="0" u="none" strike="noStrike" cap="none">
                <a:solidFill>
                  <a:schemeClr val="lt1"/>
                </a:solidFill>
                <a:latin typeface="Arial"/>
                <a:ea typeface="Arial"/>
                <a:cs typeface="Arial"/>
                <a:sym typeface="Arial"/>
              </a:rPr>
              <a:t>Template Instructions</a:t>
            </a:r>
            <a:endParaRPr/>
          </a:p>
        </p:txBody>
      </p:sp>
      <p:sp>
        <p:nvSpPr>
          <p:cNvPr id="143" name="Google Shape;143;p2"/>
          <p:cNvSpPr txBox="1"/>
          <p:nvPr/>
        </p:nvSpPr>
        <p:spPr>
          <a:xfrm>
            <a:off x="6969862" y="263260"/>
            <a:ext cx="1126388" cy="2967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January 2021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F3E2EC-3058-45DF-A611-76BEC636B88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20</a:t>
            </a:fld>
            <a:endParaRPr lang="en-US"/>
          </a:p>
        </p:txBody>
      </p:sp>
      <p:sp>
        <p:nvSpPr>
          <p:cNvPr id="4" name="Title 3">
            <a:extLst>
              <a:ext uri="{FF2B5EF4-FFF2-40B4-BE49-F238E27FC236}">
                <a16:creationId xmlns:a16="http://schemas.microsoft.com/office/drawing/2014/main" id="{276B4693-5CFB-48DA-87F2-4ADBDD2481E9}"/>
              </a:ext>
            </a:extLst>
          </p:cNvPr>
          <p:cNvSpPr>
            <a:spLocks noGrp="1"/>
          </p:cNvSpPr>
          <p:nvPr>
            <p:ph type="title"/>
          </p:nvPr>
        </p:nvSpPr>
        <p:spPr/>
        <p:txBody>
          <a:bodyPr/>
          <a:lstStyle/>
          <a:p>
            <a:pPr algn="ctr"/>
            <a:r>
              <a:rPr lang="en-US" b="1" dirty="0"/>
              <a:t>2F.19 Example #2</a:t>
            </a:r>
          </a:p>
        </p:txBody>
      </p:sp>
    </p:spTree>
    <p:extLst>
      <p:ext uri="{BB962C8B-B14F-4D97-AF65-F5344CB8AC3E}">
        <p14:creationId xmlns:p14="http://schemas.microsoft.com/office/powerpoint/2010/main" val="102295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2G.5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2G.6</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2G.7</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2J.6: Lesson Plan #1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3"/>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2J.6: Lesson Plan #2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2J.7: Lesson Plan #1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5"/>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2J.7: Lesson Plan #2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6"/>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2J.8: Lesson Plan #1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7"/>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2J.8: Lesson Plan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163008" y="800099"/>
            <a:ext cx="8838117" cy="4210051"/>
          </a:xfrm>
          <a:prstGeom prst="rect">
            <a:avLst/>
          </a:prstGeom>
          <a:noFill/>
          <a:ln>
            <a:noFill/>
          </a:ln>
        </p:spPr>
        <p:txBody>
          <a:bodyPr spcFirstLastPara="1" wrap="square" lIns="0" tIns="91425" rIns="91425" bIns="91425" anchor="ctr" anchorCtr="0">
            <a:noAutofit/>
          </a:bodyPr>
          <a:lstStyle/>
          <a:p>
            <a:pPr marL="0" lvl="0" indent="0" algn="l" rtl="0">
              <a:lnSpc>
                <a:spcPct val="100000"/>
              </a:lnSpc>
              <a:spcBef>
                <a:spcPts val="0"/>
              </a:spcBef>
              <a:spcAft>
                <a:spcPts val="0"/>
              </a:spcAft>
              <a:buSzPts val="4400"/>
              <a:buNone/>
            </a:pPr>
            <a:r>
              <a:rPr lang="en-US" sz="1600" b="0"/>
              <a:t>4. If your program does not have evidence for an item, please input a text box indicating your program does not meet the item to be rated </a:t>
            </a:r>
            <a:r>
              <a:rPr lang="en-US" sz="1600" b="0" i="1"/>
              <a:t>No</a:t>
            </a:r>
            <a:r>
              <a:rPr lang="en-US" sz="1600" b="0"/>
              <a:t>. Blank slides will be rated </a:t>
            </a:r>
            <a:r>
              <a:rPr lang="en-US" sz="1600" b="0" i="1"/>
              <a:t>No</a:t>
            </a:r>
            <a:r>
              <a:rPr lang="en-US" sz="1600" b="0"/>
              <a:t> automatically. </a:t>
            </a:r>
            <a:br>
              <a:rPr lang="en-US" sz="1600" b="0"/>
            </a:br>
            <a:br>
              <a:rPr lang="en-US" sz="1600" b="0"/>
            </a:br>
            <a:r>
              <a:rPr lang="en-US" sz="1600" b="0"/>
              <a:t>5. You can input pictures by selecting </a:t>
            </a:r>
            <a:r>
              <a:rPr lang="en-US" sz="1600" b="0" i="1"/>
              <a:t>Insert</a:t>
            </a:r>
            <a:r>
              <a:rPr lang="en-US" sz="1600" b="0"/>
              <a:t> from the toolbar, then selecting </a:t>
            </a:r>
            <a:r>
              <a:rPr lang="en-US" sz="1600" b="0" i="1"/>
              <a:t>Pictures</a:t>
            </a:r>
            <a:r>
              <a:rPr lang="en-US" sz="1600" b="0"/>
              <a:t>, and selecting the applicable picture for the assessment item.</a:t>
            </a:r>
            <a:br>
              <a:rPr lang="en-US" sz="1600" b="0"/>
            </a:br>
            <a:r>
              <a:rPr lang="en-US" sz="1600" b="0"/>
              <a:t>   </a:t>
            </a:r>
            <a:br>
              <a:rPr lang="en-US" sz="1600" b="0"/>
            </a:br>
            <a:r>
              <a:rPr lang="en-US" sz="1600" b="0"/>
              <a:t>6. You can input text captions by selecting </a:t>
            </a:r>
            <a:r>
              <a:rPr lang="en-US" sz="1600" b="0" i="1"/>
              <a:t>Insert</a:t>
            </a:r>
            <a:r>
              <a:rPr lang="en-US" sz="1600" b="0"/>
              <a:t> from the toolbar, then selecting </a:t>
            </a:r>
            <a:r>
              <a:rPr lang="en-US" sz="1600" b="0" i="1"/>
              <a:t>Text Box</a:t>
            </a:r>
            <a:r>
              <a:rPr lang="en-US" sz="1600" b="0"/>
              <a:t>, and typing in the applicable caption for the evidence.</a:t>
            </a:r>
            <a:br>
              <a:rPr lang="en-US" sz="1600" b="0"/>
            </a:br>
            <a:br>
              <a:rPr lang="en-US" sz="1600"/>
            </a:br>
            <a:br>
              <a:rPr lang="en-US" sz="1600"/>
            </a:br>
            <a:r>
              <a:rPr lang="en-US" sz="1600"/>
              <a:t>Please Note: </a:t>
            </a:r>
            <a:r>
              <a:rPr lang="en-US" sz="1600" b="0"/>
              <a:t>Use of this template does not guarantee program success for the assessment. NAEYC assessors will rate the quality of the individualized evidence input by the programs </a:t>
            </a:r>
            <a:endParaRPr sz="1600"/>
          </a:p>
        </p:txBody>
      </p:sp>
      <p:sp>
        <p:nvSpPr>
          <p:cNvPr id="149" name="Google Shape;149;p3"/>
          <p:cNvSpPr txBox="1"/>
          <p:nvPr/>
        </p:nvSpPr>
        <p:spPr>
          <a:xfrm>
            <a:off x="420634" y="230508"/>
            <a:ext cx="6828317" cy="352689"/>
          </a:xfrm>
          <a:prstGeom prst="rect">
            <a:avLst/>
          </a:prstGeom>
          <a:noFill/>
          <a:ln>
            <a:noFill/>
          </a:ln>
        </p:spPr>
        <p:txBody>
          <a:bodyPr spcFirstLastPara="1" wrap="square" lIns="0" tIns="91425" rIns="91425" bIns="91425" anchor="ctr" anchorCtr="0">
            <a:noAutofit/>
          </a:bodyPr>
          <a:lstStyle/>
          <a:p>
            <a:pPr marL="0" marR="0" lvl="0" indent="0" algn="l" rtl="0">
              <a:lnSpc>
                <a:spcPct val="90000"/>
              </a:lnSpc>
              <a:spcBef>
                <a:spcPts val="0"/>
              </a:spcBef>
              <a:spcAft>
                <a:spcPts val="0"/>
              </a:spcAft>
              <a:buClr>
                <a:schemeClr val="dk2"/>
              </a:buClr>
              <a:buSzPts val="4400"/>
              <a:buFont typeface="Arial"/>
              <a:buNone/>
            </a:pPr>
            <a:r>
              <a:rPr lang="en-US" sz="2800" b="1" i="0" u="none" strike="noStrike" cap="none">
                <a:solidFill>
                  <a:schemeClr val="lt1"/>
                </a:solidFill>
                <a:latin typeface="Arial"/>
                <a:ea typeface="Arial"/>
                <a:cs typeface="Arial"/>
                <a:sym typeface="Arial"/>
              </a:rPr>
              <a:t>Template Instructions</a:t>
            </a:r>
            <a:endParaRPr/>
          </a:p>
        </p:txBody>
      </p:sp>
      <p:sp>
        <p:nvSpPr>
          <p:cNvPr id="150" name="Google Shape;150;p3"/>
          <p:cNvSpPr txBox="1"/>
          <p:nvPr/>
        </p:nvSpPr>
        <p:spPr>
          <a:xfrm>
            <a:off x="6969862" y="263260"/>
            <a:ext cx="1126388" cy="2967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January 2021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8"/>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3A.3: Example #1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9"/>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3A.3: Example #2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0"/>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3A.4: Display #1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3A.4: Display #2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2"/>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3D.5: Lesson Plan #1</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3"/>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3D.5: Lesson Plan #2</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4"/>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3D.6: Lesson Plan #1</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5"/>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3D.6: Lesson Plan #2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6"/>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3D.9: Lesson Plan #1</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7"/>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3D.9: Lesson Plan #2</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163008" y="800099"/>
            <a:ext cx="8838117" cy="4210051"/>
          </a:xfrm>
          <a:prstGeom prst="rect">
            <a:avLst/>
          </a:prstGeom>
          <a:noFill/>
          <a:ln>
            <a:noFill/>
          </a:ln>
        </p:spPr>
        <p:txBody>
          <a:bodyPr spcFirstLastPara="1" wrap="square" lIns="0" tIns="91425" rIns="91425" bIns="91425" anchor="ctr" anchorCtr="0">
            <a:noAutofit/>
          </a:bodyPr>
          <a:lstStyle/>
          <a:p>
            <a:pPr marL="0" lvl="0" indent="0" algn="l" rtl="0">
              <a:lnSpc>
                <a:spcPct val="100000"/>
              </a:lnSpc>
              <a:spcBef>
                <a:spcPts val="0"/>
              </a:spcBef>
              <a:spcAft>
                <a:spcPts val="0"/>
              </a:spcAft>
              <a:buSzPts val="4400"/>
              <a:buNone/>
            </a:pPr>
            <a:r>
              <a:rPr lang="en-US" sz="1600" b="0"/>
              <a:t>7. If your evidence needs to go on multiple sides, right click on the slide from the left side menu and select </a:t>
            </a:r>
            <a:r>
              <a:rPr lang="en-US" sz="1600" b="0" i="1"/>
              <a:t>Duplicate Slide</a:t>
            </a:r>
            <a:r>
              <a:rPr lang="en-US" sz="1600" b="0"/>
              <a:t>. Repeat as many times as needed to provide enough space for all applicable evidence needed to fully meet the assessment item. </a:t>
            </a:r>
            <a:br>
              <a:rPr lang="en-US" sz="1600" b="0"/>
            </a:br>
            <a:br>
              <a:rPr lang="en-US" sz="1600" b="0"/>
            </a:br>
            <a:r>
              <a:rPr lang="en-US" sz="1600" b="0"/>
              <a:t>For portfolio tools and resources, visit our website at </a:t>
            </a:r>
            <a:br>
              <a:rPr lang="en-US" sz="1600" b="0"/>
            </a:br>
            <a:r>
              <a:rPr lang="en-US" sz="1600" b="0" u="sng">
                <a:solidFill>
                  <a:schemeClr val="hlink"/>
                </a:solidFill>
                <a:hlinkClick r:id="rId3"/>
              </a:rPr>
              <a:t>https://www.naeyc.org/accreditation/early-learning/tools</a:t>
            </a:r>
            <a:br>
              <a:rPr lang="en-US" sz="1600" b="0"/>
            </a:br>
            <a:br>
              <a:rPr lang="en-US" sz="1600"/>
            </a:br>
            <a:br>
              <a:rPr lang="en-US" sz="1600"/>
            </a:br>
            <a:r>
              <a:rPr lang="en-US" sz="1600"/>
              <a:t>Please Note: </a:t>
            </a:r>
            <a:r>
              <a:rPr lang="en-US" sz="1600" b="0"/>
              <a:t>Use of this template does not guarantee program success for the assessment. NAEYC assessors will rate the quality of the individualized evidence input by the programs </a:t>
            </a:r>
            <a:endParaRPr sz="1600"/>
          </a:p>
        </p:txBody>
      </p:sp>
      <p:sp>
        <p:nvSpPr>
          <p:cNvPr id="156" name="Google Shape;156;p4"/>
          <p:cNvSpPr txBox="1"/>
          <p:nvPr/>
        </p:nvSpPr>
        <p:spPr>
          <a:xfrm>
            <a:off x="420634" y="230508"/>
            <a:ext cx="6828317" cy="352689"/>
          </a:xfrm>
          <a:prstGeom prst="rect">
            <a:avLst/>
          </a:prstGeom>
          <a:noFill/>
          <a:ln>
            <a:noFill/>
          </a:ln>
        </p:spPr>
        <p:txBody>
          <a:bodyPr spcFirstLastPara="1" wrap="square" lIns="0" tIns="91425" rIns="91425" bIns="91425" anchor="ctr" anchorCtr="0">
            <a:noAutofit/>
          </a:bodyPr>
          <a:lstStyle/>
          <a:p>
            <a:pPr marL="0" marR="0" lvl="0" indent="0" algn="l" rtl="0">
              <a:lnSpc>
                <a:spcPct val="90000"/>
              </a:lnSpc>
              <a:spcBef>
                <a:spcPts val="0"/>
              </a:spcBef>
              <a:spcAft>
                <a:spcPts val="0"/>
              </a:spcAft>
              <a:buClr>
                <a:schemeClr val="dk2"/>
              </a:buClr>
              <a:buSzPts val="4400"/>
              <a:buFont typeface="Arial"/>
              <a:buNone/>
            </a:pPr>
            <a:r>
              <a:rPr lang="en-US" sz="2800" b="1" i="0" u="none" strike="noStrike" cap="none">
                <a:solidFill>
                  <a:schemeClr val="lt1"/>
                </a:solidFill>
                <a:latin typeface="Arial"/>
                <a:ea typeface="Arial"/>
                <a:cs typeface="Arial"/>
                <a:sym typeface="Arial"/>
              </a:rPr>
              <a:t>Template Instructions</a:t>
            </a:r>
            <a:endParaRPr/>
          </a:p>
        </p:txBody>
      </p:sp>
      <p:sp>
        <p:nvSpPr>
          <p:cNvPr id="157" name="Google Shape;157;p4"/>
          <p:cNvSpPr txBox="1"/>
          <p:nvPr/>
        </p:nvSpPr>
        <p:spPr>
          <a:xfrm>
            <a:off x="6969862" y="263260"/>
            <a:ext cx="1126388" cy="2967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January 2021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8"/>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3E.8</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9"/>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3E.9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3E.10</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3"/>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3F.2: Example #1</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4"/>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3F.2: Example #2</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5"/>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3G.7</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6"/>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4B.1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7"/>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4B.2</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8"/>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4B.3</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9"/>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4C.1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body" idx="2"/>
          </p:nvPr>
        </p:nvSpPr>
        <p:spPr>
          <a:xfrm>
            <a:off x="680744" y="1161146"/>
            <a:ext cx="4623643" cy="2657864"/>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a:t>Program Name:</a:t>
            </a:r>
            <a:endParaRPr/>
          </a:p>
          <a:p>
            <a:pPr marL="0" marR="0" lvl="0" indent="0" algn="l" rtl="0">
              <a:lnSpc>
                <a:spcPct val="100000"/>
              </a:lnSpc>
              <a:spcBef>
                <a:spcPts val="0"/>
              </a:spcBef>
              <a:spcAft>
                <a:spcPts val="0"/>
              </a:spcAft>
              <a:buClr>
                <a:srgbClr val="000000"/>
              </a:buClr>
              <a:buSzPts val="1800"/>
              <a:buFont typeface="Arial"/>
              <a:buNone/>
            </a:pPr>
            <a:r>
              <a:rPr lang="en-US"/>
              <a:t>NAEYC Program ID Number:</a:t>
            </a:r>
            <a:endParaRPr/>
          </a:p>
          <a:p>
            <a:pPr marL="0" marR="0" lvl="0" indent="0" algn="l" rtl="0">
              <a:lnSpc>
                <a:spcPct val="100000"/>
              </a:lnSpc>
              <a:spcBef>
                <a:spcPts val="0"/>
              </a:spcBef>
              <a:spcAft>
                <a:spcPts val="0"/>
              </a:spcAft>
              <a:buClr>
                <a:srgbClr val="000000"/>
              </a:buClr>
              <a:buSzPts val="1800"/>
              <a:buFont typeface="Arial"/>
              <a:buNone/>
            </a:pPr>
            <a:endParaRPr/>
          </a:p>
          <a:p>
            <a:pPr marL="0" marR="0" lvl="0" indent="0" algn="l" rtl="0">
              <a:lnSpc>
                <a:spcPct val="100000"/>
              </a:lnSpc>
              <a:spcBef>
                <a:spcPts val="0"/>
              </a:spcBef>
              <a:spcAft>
                <a:spcPts val="0"/>
              </a:spcAft>
              <a:buClr>
                <a:srgbClr val="000000"/>
              </a:buClr>
              <a:buSzPts val="1800"/>
              <a:buFont typeface="Arial"/>
              <a:buNone/>
            </a:pPr>
            <a:r>
              <a:rPr lang="en-US"/>
              <a:t>Portfolio Age Category:</a:t>
            </a:r>
            <a:endParaRPr/>
          </a:p>
          <a:p>
            <a:pPr marL="0" marR="0" lvl="0" indent="0" algn="l" rtl="0">
              <a:lnSpc>
                <a:spcPct val="100000"/>
              </a:lnSpc>
              <a:spcBef>
                <a:spcPts val="0"/>
              </a:spcBef>
              <a:spcAft>
                <a:spcPts val="0"/>
              </a:spcAft>
              <a:buClr>
                <a:srgbClr val="000000"/>
              </a:buClr>
              <a:buSzPts val="1800"/>
              <a:buFont typeface="Arial"/>
              <a:buNone/>
            </a:pPr>
            <a:endParaRPr/>
          </a:p>
        </p:txBody>
      </p:sp>
      <p:pic>
        <p:nvPicPr>
          <p:cNvPr id="163" name="Google Shape;163;p5"/>
          <p:cNvPicPr preferRelativeResize="0"/>
          <p:nvPr/>
        </p:nvPicPr>
        <p:blipFill rotWithShape="1">
          <a:blip r:embed="rId3">
            <a:alphaModFix/>
          </a:blip>
          <a:srcRect/>
          <a:stretch/>
        </p:blipFill>
        <p:spPr>
          <a:xfrm>
            <a:off x="453599" y="351515"/>
            <a:ext cx="3352825" cy="809631"/>
          </a:xfrm>
          <a:prstGeom prst="rect">
            <a:avLst/>
          </a:prstGeom>
          <a:noFill/>
          <a:ln>
            <a:noFill/>
          </a:ln>
        </p:spPr>
      </p:pic>
      <p:sp>
        <p:nvSpPr>
          <p:cNvPr id="164" name="Google Shape;164;p5"/>
          <p:cNvSpPr txBox="1"/>
          <p:nvPr/>
        </p:nvSpPr>
        <p:spPr>
          <a:xfrm>
            <a:off x="7809236" y="4846795"/>
            <a:ext cx="1334764" cy="2967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January 2021</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0"/>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4D.1: Example #1</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1"/>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4D.1: Example #2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2"/>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4D.3: Example #1</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3"/>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4D.3: Example #2</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4"/>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4D.7: Example #1</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5"/>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4D.7: Example #2</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6"/>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4E.1: Example #1</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7"/>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4E.1: Example #2</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8"/>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7B.1: Example #1</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9"/>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7B.1: Example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1C.6 Example #1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1C.6 Example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1D.6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2830946" y="66675"/>
            <a:ext cx="3482108" cy="635376"/>
          </a:xfrm>
          <a:prstGeom prst="rect">
            <a:avLst/>
          </a:prstGeom>
          <a:noFill/>
          <a:ln>
            <a:noFill/>
          </a:ln>
        </p:spPr>
        <p:txBody>
          <a:bodyPr spcFirstLastPara="1" wrap="square" lIns="0" tIns="91425" rIns="91425" bIns="91425" anchor="ctr" anchorCtr="0">
            <a:noAutofit/>
          </a:bodyPr>
          <a:lstStyle/>
          <a:p>
            <a:pPr marL="0" lvl="0" indent="0" algn="ctr" rtl="0">
              <a:lnSpc>
                <a:spcPct val="90000"/>
              </a:lnSpc>
              <a:spcBef>
                <a:spcPts val="0"/>
              </a:spcBef>
              <a:spcAft>
                <a:spcPts val="0"/>
              </a:spcAft>
              <a:buSzPts val="4400"/>
              <a:buNone/>
            </a:pPr>
            <a:r>
              <a:rPr lang="en-US" b="1"/>
              <a:t>2A.2: Example #1</a:t>
            </a:r>
            <a:endParaRPr/>
          </a:p>
        </p:txBody>
      </p:sp>
    </p:spTree>
  </p:cSld>
  <p:clrMapOvr>
    <a:masterClrMapping/>
  </p:clrMapOvr>
</p:sld>
</file>

<file path=ppt/theme/theme1.xml><?xml version="1.0" encoding="utf-8"?>
<a:theme xmlns:a="http://schemas.openxmlformats.org/drawingml/2006/main" name="Office Theme">
  <a:themeElements>
    <a:clrScheme name="Custom 1">
      <a:dk1>
        <a:srgbClr val="3A3A3C"/>
      </a:dk1>
      <a:lt1>
        <a:srgbClr val="FFFFFF"/>
      </a:lt1>
      <a:dk2>
        <a:srgbClr val="3A3A3C"/>
      </a:dk2>
      <a:lt2>
        <a:srgbClr val="FEFFFF"/>
      </a:lt2>
      <a:accent1>
        <a:srgbClr val="0077A0"/>
      </a:accent1>
      <a:accent2>
        <a:srgbClr val="F15D22"/>
      </a:accent2>
      <a:accent3>
        <a:srgbClr val="FDB515"/>
      </a:accent3>
      <a:accent4>
        <a:srgbClr val="11416A"/>
      </a:accent4>
      <a:accent5>
        <a:srgbClr val="7724C3"/>
      </a:accent5>
      <a:accent6>
        <a:srgbClr val="43ADA5"/>
      </a:accent6>
      <a:hlink>
        <a:srgbClr val="2876BC"/>
      </a:hlink>
      <a:folHlink>
        <a:srgbClr val="7624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4104</Words>
  <Application>Microsoft Office PowerPoint</Application>
  <PresentationFormat>On-screen Show (16:9)</PresentationFormat>
  <Paragraphs>426</Paragraphs>
  <Slides>59</Slides>
  <Notes>59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PowerPoint Presentation</vt:lpstr>
      <vt:lpstr>1. Download the template to your desktop and save as:  [NAEYC Program ID_Program Name_Age Category].   Example: 123456_MickeysPlayhouse_Toddlers   2. On slide 5, input the following information:   Program Name, NAEYC Program ID, Age Category   3. Full assessment item language, guidance, and age categories are included in the notes section of each slide.     Please Note: Use of this template does not guarantee program success for the assessment. NAEYC assessors will rate the quality of the individualized evidence input by the programs.</vt:lpstr>
      <vt:lpstr>4. If your program does not have evidence for an item, please input a text box indicating your program does not meet the item to be rated No. Blank slides will be rated No automatically.   5. You can input pictures by selecting Insert from the toolbar, then selecting Pictures, and selecting the applicable picture for the assessment item.     6. You can input text captions by selecting Insert from the toolbar, then selecting Text Box, and typing in the applicable caption for the evidence.   Please Note: Use of this template does not guarantee program success for the assessment. NAEYC assessors will rate the quality of the individualized evidence input by the programs </vt:lpstr>
      <vt:lpstr>7. If your evidence needs to go on multiple sides, right click on the slide from the left side menu and select Duplicate Slide. Repeat as many times as needed to provide enough space for all applicable evidence needed to fully meet the assessment item.   For portfolio tools and resources, visit our website at  https://www.naeyc.org/accreditation/early-learning/tools   Please Note: Use of this template does not guarantee program success for the assessment. NAEYC assessors will rate the quality of the individualized evidence input by the programs </vt:lpstr>
      <vt:lpstr>PowerPoint Presentation</vt:lpstr>
      <vt:lpstr>1C.6 Example #1</vt:lpstr>
      <vt:lpstr>1C.6 Example #2</vt:lpstr>
      <vt:lpstr>1D.6</vt:lpstr>
      <vt:lpstr>2A.2: Example #1</vt:lpstr>
      <vt:lpstr>2A.2: Example #2</vt:lpstr>
      <vt:lpstr>2E.9: Example #1</vt:lpstr>
      <vt:lpstr>2E.9: Example #2</vt:lpstr>
      <vt:lpstr>2E.10: Example #1</vt:lpstr>
      <vt:lpstr>2E.10: Example #2</vt:lpstr>
      <vt:lpstr>2E.11: Example #1</vt:lpstr>
      <vt:lpstr>2E.11: Example #2</vt:lpstr>
      <vt:lpstr>2E.12</vt:lpstr>
      <vt:lpstr>2F.12</vt:lpstr>
      <vt:lpstr>2F.19 Example #1</vt:lpstr>
      <vt:lpstr>2F.19 Example #2</vt:lpstr>
      <vt:lpstr>2G.5</vt:lpstr>
      <vt:lpstr>2G.6</vt:lpstr>
      <vt:lpstr>2G.7</vt:lpstr>
      <vt:lpstr>2J.6: Lesson Plan #1</vt:lpstr>
      <vt:lpstr>2J.6: Lesson Plan #2</vt:lpstr>
      <vt:lpstr>2J.7: Lesson Plan #1</vt:lpstr>
      <vt:lpstr>2J.7: Lesson Plan #2</vt:lpstr>
      <vt:lpstr>2J.8: Lesson Plan #1</vt:lpstr>
      <vt:lpstr>2J.8: Lesson Plan #2</vt:lpstr>
      <vt:lpstr>3A.3: Example #1</vt:lpstr>
      <vt:lpstr>3A.3: Example #2</vt:lpstr>
      <vt:lpstr>3A.4: Display #1</vt:lpstr>
      <vt:lpstr>3A.4: Display #2</vt:lpstr>
      <vt:lpstr>3D.5: Lesson Plan #1</vt:lpstr>
      <vt:lpstr>3D.5: Lesson Plan #2</vt:lpstr>
      <vt:lpstr>3D.6: Lesson Plan #1</vt:lpstr>
      <vt:lpstr>3D.6: Lesson Plan #2</vt:lpstr>
      <vt:lpstr>3D.9: Lesson Plan #1</vt:lpstr>
      <vt:lpstr>3D.9: Lesson Plan #2</vt:lpstr>
      <vt:lpstr>3E.8</vt:lpstr>
      <vt:lpstr>3E.9</vt:lpstr>
      <vt:lpstr>3E.10</vt:lpstr>
      <vt:lpstr>3F.2: Example #1</vt:lpstr>
      <vt:lpstr>3F.2: Example #2</vt:lpstr>
      <vt:lpstr>3G.7</vt:lpstr>
      <vt:lpstr>4B.1</vt:lpstr>
      <vt:lpstr>4B.2</vt:lpstr>
      <vt:lpstr>4B.3</vt:lpstr>
      <vt:lpstr>4C.1</vt:lpstr>
      <vt:lpstr>4D.1: Example #1</vt:lpstr>
      <vt:lpstr>4D.1: Example #2</vt:lpstr>
      <vt:lpstr>4D.3: Example #1</vt:lpstr>
      <vt:lpstr>4D.3: Example #2</vt:lpstr>
      <vt:lpstr>4D.7: Example #1</vt:lpstr>
      <vt:lpstr>4D.7: Example #2</vt:lpstr>
      <vt:lpstr>4E.1: Example #1</vt:lpstr>
      <vt:lpstr>4E.1: Example #2</vt:lpstr>
      <vt:lpstr>7B.1: Example #1</vt:lpstr>
      <vt:lpstr>7B.1: Example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Johnson</dc:creator>
  <cp:lastModifiedBy>Rashi Sharma</cp:lastModifiedBy>
  <cp:revision>1</cp:revision>
  <dcterms:modified xsi:type="dcterms:W3CDTF">2021-08-03T18:33:20Z</dcterms:modified>
</cp:coreProperties>
</file>