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Lst>
  <p:notesMasterIdLst>
    <p:notesMasterId r:id="rId92"/>
  </p:notesMasterIdLst>
  <p:handoutMasterIdLst>
    <p:handoutMasterId r:id="rId93"/>
  </p:handoutMasterIdLst>
  <p:sldIdLst>
    <p:sldId id="1072" r:id="rId2"/>
    <p:sldId id="1069" r:id="rId3"/>
    <p:sldId id="1074" r:id="rId4"/>
    <p:sldId id="1076" r:id="rId5"/>
    <p:sldId id="1073" r:id="rId6"/>
    <p:sldId id="1068" r:id="rId7"/>
    <p:sldId id="1077" r:id="rId8"/>
    <p:sldId id="1078" r:id="rId9"/>
    <p:sldId id="1079" r:id="rId10"/>
    <p:sldId id="1080" r:id="rId11"/>
    <p:sldId id="1081" r:id="rId12"/>
    <p:sldId id="1088" r:id="rId13"/>
    <p:sldId id="1082" r:id="rId14"/>
    <p:sldId id="1087" r:id="rId15"/>
    <p:sldId id="1232" r:id="rId16"/>
    <p:sldId id="1093" r:id="rId17"/>
    <p:sldId id="1116" r:id="rId18"/>
    <p:sldId id="1095" r:id="rId19"/>
    <p:sldId id="1096" r:id="rId20"/>
    <p:sldId id="1118" r:id="rId21"/>
    <p:sldId id="1097" r:id="rId22"/>
    <p:sldId id="1119" r:id="rId23"/>
    <p:sldId id="1098" r:id="rId24"/>
    <p:sldId id="1120" r:id="rId25"/>
    <p:sldId id="1109" r:id="rId26"/>
    <p:sldId id="1110" r:id="rId27"/>
    <p:sldId id="1123" r:id="rId28"/>
    <p:sldId id="1112" r:id="rId29"/>
    <p:sldId id="1113" r:id="rId30"/>
    <p:sldId id="1114" r:id="rId31"/>
    <p:sldId id="1137" r:id="rId32"/>
    <p:sldId id="1159" r:id="rId33"/>
    <p:sldId id="1160" r:id="rId34"/>
    <p:sldId id="1161" r:id="rId35"/>
    <p:sldId id="1162" r:id="rId36"/>
    <p:sldId id="1163" r:id="rId37"/>
    <p:sldId id="1164" r:id="rId38"/>
    <p:sldId id="1165" r:id="rId39"/>
    <p:sldId id="1166" r:id="rId40"/>
    <p:sldId id="1167" r:id="rId41"/>
    <p:sldId id="1168" r:id="rId42"/>
    <p:sldId id="1169" r:id="rId43"/>
    <p:sldId id="1170" r:id="rId44"/>
    <p:sldId id="1171" r:id="rId45"/>
    <p:sldId id="1138" r:id="rId46"/>
    <p:sldId id="1175" r:id="rId47"/>
    <p:sldId id="1176" r:id="rId48"/>
    <p:sldId id="1177" r:id="rId49"/>
    <p:sldId id="1139" r:id="rId50"/>
    <p:sldId id="1178" r:id="rId51"/>
    <p:sldId id="1140" r:id="rId52"/>
    <p:sldId id="1179" r:id="rId53"/>
    <p:sldId id="1142" r:id="rId54"/>
    <p:sldId id="1183" r:id="rId55"/>
    <p:sldId id="1143" r:id="rId56"/>
    <p:sldId id="1184" r:id="rId57"/>
    <p:sldId id="1144" r:id="rId58"/>
    <p:sldId id="1185" r:id="rId59"/>
    <p:sldId id="1188" r:id="rId60"/>
    <p:sldId id="1189" r:id="rId61"/>
    <p:sldId id="1145" r:id="rId62"/>
    <p:sldId id="1233" r:id="rId63"/>
    <p:sldId id="1190" r:id="rId64"/>
    <p:sldId id="1191" r:id="rId65"/>
    <p:sldId id="1148" r:id="rId66"/>
    <p:sldId id="1194" r:id="rId67"/>
    <p:sldId id="1149" r:id="rId68"/>
    <p:sldId id="1150" r:id="rId69"/>
    <p:sldId id="1151" r:id="rId70"/>
    <p:sldId id="1195" r:id="rId71"/>
    <p:sldId id="1196" r:id="rId72"/>
    <p:sldId id="1197" r:id="rId73"/>
    <p:sldId id="1224" r:id="rId74"/>
    <p:sldId id="1198" r:id="rId75"/>
    <p:sldId id="1199" r:id="rId76"/>
    <p:sldId id="1200" r:id="rId77"/>
    <p:sldId id="1225" r:id="rId78"/>
    <p:sldId id="1201" r:id="rId79"/>
    <p:sldId id="1202" r:id="rId80"/>
    <p:sldId id="1203" r:id="rId81"/>
    <p:sldId id="1204" r:id="rId82"/>
    <p:sldId id="1205" r:id="rId83"/>
    <p:sldId id="1206" r:id="rId84"/>
    <p:sldId id="1226" r:id="rId85"/>
    <p:sldId id="1208" r:id="rId86"/>
    <p:sldId id="1228" r:id="rId87"/>
    <p:sldId id="1209" r:id="rId88"/>
    <p:sldId id="1229" r:id="rId89"/>
    <p:sldId id="1210" r:id="rId90"/>
    <p:sldId id="1230" r:id="rId91"/>
  </p:sldIdLst>
  <p:sldSz cx="9144000" cy="5143500" type="screen16x9"/>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2E7CC17-C387-4561-A30B-178A16BAFCDB}">
          <p14:sldIdLst>
            <p14:sldId id="1072"/>
            <p14:sldId id="1069"/>
            <p14:sldId id="1074"/>
            <p14:sldId id="1076"/>
            <p14:sldId id="1073"/>
          </p14:sldIdLst>
        </p14:section>
        <p14:section name="Standard 1" id="{187105F3-60FC-4605-87E8-21CB6D8C3211}">
          <p14:sldIdLst>
            <p14:sldId id="1068"/>
            <p14:sldId id="1077"/>
            <p14:sldId id="1078"/>
            <p14:sldId id="1079"/>
            <p14:sldId id="1080"/>
          </p14:sldIdLst>
        </p14:section>
        <p14:section name="Standard 2" id="{23E790A7-2143-45A2-8CDC-D76B698CF08B}">
          <p14:sldIdLst>
            <p14:sldId id="1081"/>
            <p14:sldId id="1088"/>
            <p14:sldId id="1082"/>
            <p14:sldId id="1087"/>
            <p14:sldId id="1232"/>
            <p14:sldId id="1093"/>
            <p14:sldId id="1116"/>
            <p14:sldId id="1095"/>
            <p14:sldId id="1096"/>
            <p14:sldId id="1118"/>
            <p14:sldId id="1097"/>
            <p14:sldId id="1119"/>
            <p14:sldId id="1098"/>
            <p14:sldId id="1120"/>
            <p14:sldId id="1109"/>
            <p14:sldId id="1110"/>
            <p14:sldId id="1123"/>
            <p14:sldId id="1112"/>
            <p14:sldId id="1113"/>
            <p14:sldId id="1114"/>
            <p14:sldId id="1137"/>
            <p14:sldId id="1159"/>
            <p14:sldId id="1160"/>
            <p14:sldId id="1161"/>
            <p14:sldId id="1162"/>
            <p14:sldId id="1163"/>
            <p14:sldId id="1164"/>
            <p14:sldId id="1165"/>
            <p14:sldId id="1166"/>
            <p14:sldId id="1167"/>
            <p14:sldId id="1168"/>
            <p14:sldId id="1169"/>
            <p14:sldId id="1170"/>
            <p14:sldId id="1171"/>
            <p14:sldId id="1138"/>
            <p14:sldId id="1175"/>
            <p14:sldId id="1176"/>
            <p14:sldId id="1177"/>
            <p14:sldId id="1139"/>
            <p14:sldId id="1178"/>
            <p14:sldId id="1140"/>
            <p14:sldId id="1179"/>
          </p14:sldIdLst>
        </p14:section>
        <p14:section name="Standard 3" id="{96E4F4E0-C38A-4758-8761-BE62B22FF545}">
          <p14:sldIdLst>
            <p14:sldId id="1142"/>
            <p14:sldId id="1183"/>
            <p14:sldId id="1143"/>
            <p14:sldId id="1184"/>
            <p14:sldId id="1144"/>
            <p14:sldId id="1185"/>
            <p14:sldId id="1188"/>
            <p14:sldId id="1189"/>
            <p14:sldId id="1145"/>
            <p14:sldId id="1233"/>
            <p14:sldId id="1190"/>
            <p14:sldId id="1191"/>
            <p14:sldId id="1148"/>
            <p14:sldId id="1194"/>
            <p14:sldId id="1149"/>
            <p14:sldId id="1150"/>
            <p14:sldId id="1151"/>
            <p14:sldId id="1195"/>
            <p14:sldId id="1196"/>
            <p14:sldId id="1197"/>
            <p14:sldId id="1224"/>
            <p14:sldId id="1198"/>
            <p14:sldId id="1199"/>
            <p14:sldId id="1200"/>
            <p14:sldId id="1225"/>
            <p14:sldId id="1201"/>
          </p14:sldIdLst>
        </p14:section>
        <p14:section name="Standard 4" id="{B1437D2E-FE0A-462F-BB31-6C4CBB445708}">
          <p14:sldIdLst>
            <p14:sldId id="1202"/>
            <p14:sldId id="1203"/>
            <p14:sldId id="1204"/>
            <p14:sldId id="1205"/>
            <p14:sldId id="1206"/>
            <p14:sldId id="1226"/>
            <p14:sldId id="1208"/>
            <p14:sldId id="1228"/>
            <p14:sldId id="1209"/>
            <p14:sldId id="1229"/>
          </p14:sldIdLst>
        </p14:section>
        <p14:section name="Standard 7" id="{8346777B-71E9-4639-B9E0-F22569495A35}">
          <p14:sldIdLst>
            <p14:sldId id="1210"/>
            <p14:sldId id="1230"/>
          </p14:sldIdLst>
        </p14:section>
      </p14:sectionLst>
    </p:ext>
    <p:ext uri="{EFAFB233-063F-42B5-8137-9DF3F51BA10A}">
      <p15:sldGuideLst xmlns:p15="http://schemas.microsoft.com/office/powerpoint/2012/main">
        <p15:guide id="1" orient="horz" pos="3042"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Batts" initials="" lastIdx="1" clrIdx="0"/>
  <p:cmAuthor id="1" name="Meghann Hickey" initials="MH" lastIdx="1" clrIdx="1">
    <p:extLst>
      <p:ext uri="{19B8F6BF-5375-455C-9EA6-DF929625EA0E}">
        <p15:presenceInfo xmlns:p15="http://schemas.microsoft.com/office/powerpoint/2012/main" userId="S::meghann.hickey@waldenu.edu::8d0800c2-6992-45b3-8f7d-ff50c341f2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24"/>
    <a:srgbClr val="414042"/>
    <a:srgbClr val="0C426A"/>
    <a:srgbClr val="B11E58"/>
    <a:srgbClr val="45ADA5"/>
    <a:srgbClr val="425195"/>
    <a:srgbClr val="FAA61A"/>
    <a:srgbClr val="782569"/>
    <a:srgbClr val="00779F"/>
    <a:srgbClr val="008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219034-B56E-4864-852C-AB92A087F037}">
  <a:tblStyle styleId="{41219034-B56E-4864-852C-AB92A087F037}" styleName="Table_0">
    <a:wholeTbl>
      <a:tcTxStyle>
        <a:font>
          <a:latin typeface="Arial"/>
          <a:ea typeface="Arial"/>
          <a:cs typeface="Arial"/>
        </a:font>
        <a:srgbClr val="3A3A3C"/>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0" autoAdjust="0"/>
    <p:restoredTop sz="57915" autoAdjust="0"/>
  </p:normalViewPr>
  <p:slideViewPr>
    <p:cSldViewPr snapToGrid="0">
      <p:cViewPr varScale="1">
        <p:scale>
          <a:sx n="51" d="100"/>
          <a:sy n="51" d="100"/>
        </p:scale>
        <p:origin x="1672" y="36"/>
      </p:cViewPr>
      <p:guideLst>
        <p:guide orient="horz" pos="3042"/>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1" d="100"/>
          <a:sy n="101" d="100"/>
        </p:scale>
        <p:origin x="23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461D863-569C-4353-BB62-78040D9EA10B}" type="datetimeFigureOut">
              <a:rPr lang="en-US" smtClean="0"/>
              <a:t>8/3/2021</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NAEYC National Association for the Education of Young Children</a:t>
            </a:r>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62F0D4F-9EF6-470A-9971-C87089599DCC}" type="slidenum">
              <a:rPr lang="en-US" smtClean="0"/>
              <a:t>‹#›</a:t>
            </a:fld>
            <a:endParaRPr lang="en-US"/>
          </a:p>
        </p:txBody>
      </p:sp>
    </p:spTree>
    <p:extLst>
      <p:ext uri="{BB962C8B-B14F-4D97-AF65-F5344CB8AC3E}">
        <p14:creationId xmlns:p14="http://schemas.microsoft.com/office/powerpoint/2010/main" val="34547643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11698" cy="4634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36767" y="0"/>
            <a:ext cx="3011698" cy="46340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04850" y="1154113"/>
            <a:ext cx="5540375" cy="3117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95008" y="4444861"/>
            <a:ext cx="5560059" cy="363670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772668"/>
            <a:ext cx="3011698" cy="46340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NAEYC National Association for the Education of Young Children</a:t>
            </a:r>
            <a:endParaRPr/>
          </a:p>
        </p:txBody>
      </p:sp>
      <p:sp>
        <p:nvSpPr>
          <p:cNvPr id="8" name="Shape 8"/>
          <p:cNvSpPr txBox="1">
            <a:spLocks noGrp="1"/>
          </p:cNvSpPr>
          <p:nvPr>
            <p:ph type="sldNum" idx="12"/>
          </p:nvPr>
        </p:nvSpPr>
        <p:spPr>
          <a:xfrm>
            <a:off x="3936767" y="8772668"/>
            <a:ext cx="3011698" cy="463406"/>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22001"/>
      </p:ext>
    </p:extLst>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40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2E.9: </a:t>
            </a:r>
            <a:r>
              <a:rPr lang="en-US" sz="1400" dirty="0"/>
              <a:t>Show two examples of songs you sing to infants, toddlers, or twos during teacher-child one-on-one play.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3539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2E.10: </a:t>
            </a:r>
            <a:r>
              <a:rPr lang="en-US" sz="1400" dirty="0"/>
              <a:t>Show two examples of simple rhymes you share with infants, toddlers, or twos during teacher-child one-on-one play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58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2E.10: </a:t>
            </a:r>
            <a:r>
              <a:rPr lang="en-US" sz="1400" dirty="0"/>
              <a:t>Show two examples of simple rhymes you share with infants, toddlers, or twos during teacher-child one-on-one play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a:t>
            </a:r>
            <a:r>
              <a:rPr lang="en-US"/>
              <a:t>: IT</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1504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2E.12: </a:t>
            </a:r>
            <a:r>
              <a:rPr lang="en-US" sz="1400" dirty="0"/>
              <a:t>Show picture books, wordless books, and rhyming books (two or more of each) that are available to infants, toddlers, or twos every day.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Wordless books: Books with no words or few words, in which information or narrative is conveyed primarily through imagery.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3054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2E.13: </a:t>
            </a:r>
            <a:r>
              <a:rPr lang="en-US" sz="1400" dirty="0"/>
              <a:t>Show two examples of songs or games involving sequences of gestures you share with toddlers or twos during teacher-child one-on-one play.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2424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2E.13: </a:t>
            </a:r>
            <a:r>
              <a:rPr lang="en-US" sz="1400" dirty="0"/>
              <a:t>Show two examples of songs or games involving sequences of gestures you share with toddlers or twos during teacher-child one-on-one play.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536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2E.14: </a:t>
            </a:r>
            <a:r>
              <a:rPr lang="en-US" sz="1400" dirty="0"/>
              <a:t>Show or describe two examples of ways you help toddlers or twos understand that pictures (in books, on screen, or elsewhere) can represent real things in the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4050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2E.14: </a:t>
            </a:r>
            <a:r>
              <a:rPr lang="en-US" sz="1400" dirty="0"/>
              <a:t>Show or describe two examples of ways you help toddlers or twos understand that pictures (in books, on screen, or elsewhere) can represent real things in the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3643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702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229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58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2F.12: </a:t>
            </a:r>
            <a:r>
              <a:rPr lang="en-US" sz="1400" dirty="0"/>
              <a:t>Show examples of toys and other materials of different shapes, sizes, colors, and visual patterns (two examples of each).</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patterns: Polka dots, stripes, zigzags, checkerboard, hounds tooth, paisley, animal print.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568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776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666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2G.5: </a:t>
            </a:r>
            <a:r>
              <a:rPr lang="en-US" sz="1400" dirty="0"/>
              <a:t>Show six toys or classroom materials that provide interesting sensory experiences in sight, sound, and touch (two of each).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6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2G.6: </a:t>
            </a:r>
            <a:r>
              <a:rPr lang="en-US" sz="1400" dirty="0"/>
              <a:t>Show two toys, materials, or activities designed for infants, toddlers, or twos to play with to make things happen.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8145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2G.7: </a:t>
            </a:r>
            <a:r>
              <a:rPr lang="en-US" sz="1400" dirty="0"/>
              <a:t>Show two toys, materials, or activities designed for infants, toddlers, or twos to play with and discover how to solve simple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334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28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43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318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739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1D.6: </a:t>
            </a:r>
            <a:r>
              <a:rPr lang="en-US" sz="1400" dirty="0"/>
              <a:t>Show two objects, materials, or visual images within your classroom that depict men and/or women in work, family, and/or personal roles.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075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2J.8: </a:t>
            </a:r>
            <a:r>
              <a:rPr lang="en-US" sz="3200" dirty="0"/>
              <a:t>Show two lesson plans that provide infants, toddlers, or twos with chances to explore and manipulate age-appropriate art materials.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05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2J.8: </a:t>
            </a:r>
            <a:r>
              <a:rPr lang="en-US" sz="3200" dirty="0"/>
              <a:t>Show two lesson plans that provide infants, toddlers, or twos with chances to explore and manipulate age-appropriate art materials.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7263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5381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52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024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314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761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31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64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64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1D.7: </a:t>
            </a:r>
            <a:r>
              <a:rPr lang="en-US" dirty="0"/>
              <a:t>Show or describe one example of how children have opportunities to participate in decision making about class plans.</a:t>
            </a:r>
            <a:endParaRPr lang="en-US" sz="1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567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471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955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8235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696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984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139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230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45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106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47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1D.8: </a:t>
            </a:r>
            <a:r>
              <a:rPr lang="en-US" sz="1400" dirty="0"/>
              <a:t>Show or describe one example of how you have anticipated problematic behavior and taken steps to prevent 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problematic behavior: Temper tantrums, not following directions, persistent whining, conflicts with other children and adults.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734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890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406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0218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0403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40281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4645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4034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1062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35672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75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223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3D.9: </a:t>
            </a:r>
            <a:r>
              <a:rPr lang="en-US" sz="1400" dirty="0"/>
              <a:t>Show or describe two examples of lesson plans in which infants and toddlers revisit experiences and materials across periods of days or weeks.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5033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3D.9: </a:t>
            </a:r>
            <a:r>
              <a:rPr lang="en-US" sz="1400" dirty="0"/>
              <a:t>Show or describe two examples of lesson plans in which infants and toddlers revisit experiences and materials across periods of days or weeks.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12655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3E.8: </a:t>
            </a:r>
            <a:r>
              <a:rPr lang="en-US" sz="1400" dirty="0"/>
              <a:t>Show or describe one example of a time you modified the class schedule,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388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3E.9: </a:t>
            </a:r>
            <a:r>
              <a:rPr lang="en-US" sz="1400" dirty="0"/>
              <a:t>Show or describe one example of how you intentionally rearranged classroom equipment,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rearranging the classroom: Staff expand learning centers or move furniture.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06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3E.10 NEW ITEM LANGUAGE 2022: </a:t>
            </a:r>
            <a:r>
              <a:rPr lang="en-US" sz="1400" dirty="0"/>
              <a:t>Show or describe one example of how you changed a </a:t>
            </a:r>
            <a:r>
              <a:rPr lang="en-US" sz="1400" b="1" dirty="0"/>
              <a:t>planned activity </a:t>
            </a:r>
            <a:r>
              <a:rPr lang="en-US" sz="1400" dirty="0"/>
              <a:t>or lesson if children showed interest in a different topic or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1476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 13: </a:t>
            </a:r>
            <a:r>
              <a:rPr lang="en-US" sz="1400" dirty="0"/>
              <a:t>Show or describe one example of how you have customized a learning experience based on your knowledge of a child’s ideas and interests.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5692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3E.14: </a:t>
            </a:r>
            <a:r>
              <a:rPr lang="en-US" sz="1400" dirty="0"/>
              <a:t>Show or describe one example of how you have customized a learning experience, based on your knowledge of a child’s skills.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9893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741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4630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3G.7: </a:t>
            </a:r>
            <a:r>
              <a:rPr lang="en-US" sz="1400" dirty="0"/>
              <a:t>Show one example of how you have made activities a little more difficult, as children refine skills or gain new skills, to advance each child’s further learning (scaffolding).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69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878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3G.8: </a:t>
            </a:r>
            <a:r>
              <a:rPr lang="en-US" sz="1400" dirty="0"/>
              <a:t>Show one lesson plan that extends and challenges children’s current understanding of the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049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328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69350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3G.10: </a:t>
            </a:r>
            <a:r>
              <a:rPr lang="en-US" sz="1400" dirty="0"/>
              <a:t>Show or describe one lesson plan of a skill you taught by breaking it down into meaningful and achievable parts.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15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4B.1: </a:t>
            </a:r>
            <a:r>
              <a:rPr lang="en-US" sz="1400" dirty="0"/>
              <a:t>If child portfolios are used as an assessment method, show or describe how you make it meaningful and relevant for dual language learners.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Rate N/A if child portfolios are used but staff state there are no dual language learners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Dual language learner: Refers to a child who is acquiring two or more languages simultaneously and learning a second language while continuing to develop their first language.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570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4B.2: </a:t>
            </a:r>
            <a:r>
              <a:rPr lang="en-US" sz="1400" dirty="0"/>
              <a:t>If child portfolios are used as an assessment method, show or describe how the results are used to create activities or lesson plans.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18764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4B.3 NEW ITEM LANGUAGE &amp; GUIDANCE 2022: </a:t>
            </a:r>
            <a:r>
              <a:rPr lang="en-US" dirty="0"/>
              <a:t>If child portfolios are used as an assessment method, show or explain how you make it meaningful and relevant for children with </a:t>
            </a:r>
            <a:r>
              <a:rPr lang="en-US" b="1" dirty="0"/>
              <a:t>disabilities</a:t>
            </a:r>
            <a:r>
              <a:rPr lang="en-US" dirty="0"/>
              <a: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Rate as N/A if the class does not use child portfolios as an assessment method. Also rate NA if child portfolios are used but there are no children with </a:t>
            </a:r>
            <a:r>
              <a:rPr lang="en-US" b="1" dirty="0"/>
              <a:t>disabilities</a:t>
            </a:r>
            <a:r>
              <a:rPr lang="en-US" dirty="0"/>
              <a:t>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Disabilities:</a:t>
            </a:r>
            <a:r>
              <a:rPr lang="en-US" dirty="0"/>
              <a:t> Physical or mental health conditions that require special education services such as early intervention or individualized supports.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 T P K S </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488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4C.1: </a:t>
            </a:r>
            <a:r>
              <a:rPr lang="en-US" sz="1400" dirty="0"/>
              <a:t>Show one example of how you refer to curriculum goals when interpreting assessment data.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49987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5674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640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2A.4: </a:t>
            </a:r>
            <a:r>
              <a:rPr lang="en-US" sz="1400" dirty="0"/>
              <a:t>Highlight and label two weeks of lesson plans to show where they include each of these content areas: literacy, mathematics, science, technology, creative expression and the arts, health and safety, social studies.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social studies: Family, friends, community, social roles, social rules, geography, money, businesses, governments.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08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3536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8062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8626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90566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7B.1: </a:t>
            </a:r>
            <a:r>
              <a:rPr lang="en-US" sz="1400" dirty="0"/>
              <a:t>Show or describe two examples of how you communicate daily with the families of infants, toddlers, or twos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25187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7B.1: </a:t>
            </a:r>
            <a:r>
              <a:rPr lang="en-US" sz="1400" dirty="0"/>
              <a:t>Show or describe two examples of how you communicate daily with the families of infants, toddlers, or twos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69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2E.9: </a:t>
            </a:r>
            <a:r>
              <a:rPr lang="en-US" sz="1400" dirty="0"/>
              <a:t>Show two examples of songs you sing to infants, toddlers, or twos during teacher-child one-on-one play.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5331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drive.google.com/open?id=1leM-4ETAwYvFFV6p3cXXI3D4xBKK0rTh" TargetMode="External"/><Relationship Id="rId2" Type="http://schemas.openxmlformats.org/officeDocument/2006/relationships/hyperlink" Target="https://drive.google.com/drive/folders/1g2B2DJGBlUVHwlFXEidVLusy5yBRMZfZ?usp=sharing" TargetMode="External"/><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Slide" userDrawn="1">
  <p:cSld name="Title 1">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8DA8CC2-D4F2-6E41-A672-5CE83E94A24C}"/>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130CB8-D15E-BE49-8F46-EE11FFBB69E8}"/>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9" name="Text Placeholder 18">
            <a:extLst>
              <a:ext uri="{FF2B5EF4-FFF2-40B4-BE49-F238E27FC236}">
                <a16:creationId xmlns:a16="http://schemas.microsoft.com/office/drawing/2014/main" id="{D4F8D571-B96F-5C45-9AB4-E84CB325BA64}"/>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1" name="Text Placeholder 20">
            <a:extLst>
              <a:ext uri="{FF2B5EF4-FFF2-40B4-BE49-F238E27FC236}">
                <a16:creationId xmlns:a16="http://schemas.microsoft.com/office/drawing/2014/main" id="{4764AD0E-7D94-494F-9D6C-C8F7F4720124}"/>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80568133-8BCC-B34A-84FD-E0B858D81AE5}"/>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764675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Slide Cranberr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B11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0" name="Text Placeholder 9">
            <a:extLst>
              <a:ext uri="{FF2B5EF4-FFF2-40B4-BE49-F238E27FC236}">
                <a16:creationId xmlns:a16="http://schemas.microsoft.com/office/drawing/2014/main" id="{DD8D9C8D-9B3B-E442-A4F9-2C40F058123D}"/>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4278723249"/>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779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8A0FA-E46F-7A4F-9B3F-8D3B43B11E82}"/>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65199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45ADA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944E8604-1A75-2A4E-8EE7-0161187FE61F}"/>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8306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Cranberry">
    <p:bg>
      <p:bgPr>
        <a:solidFill>
          <a:srgbClr val="B11E5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EB31ABA1-EC09-1D48-AD22-902C29FD58C7}"/>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75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4896D-9D43-2840-98A2-0DE036475E52}"/>
              </a:ext>
            </a:extLst>
          </p:cNvPr>
          <p:cNvSpPr/>
          <p:nvPr userDrawn="1"/>
        </p:nvSpPr>
        <p:spPr>
          <a:xfrm>
            <a:off x="628649" y="1167140"/>
            <a:ext cx="8066617" cy="1600438"/>
          </a:xfrm>
          <a:prstGeom prst="rect">
            <a:avLst/>
          </a:prstGeom>
        </p:spPr>
        <p:txBody>
          <a:bodyPr wrap="square">
            <a:spAutoFit/>
          </a:bodyPr>
          <a:lstStyle/>
          <a:p>
            <a:r>
              <a:rPr lang="en-US" dirty="0"/>
              <a:t>Educators:</a:t>
            </a:r>
          </a:p>
          <a:p>
            <a:r>
              <a:rPr lang="en-US" dirty="0">
                <a:hlinkClick r:id="rId2"/>
              </a:rPr>
              <a:t>https://drive.google.com/drive/folders/1g2B2DJGBlUVHwlFXEidVLusy5yBRMZfZ?usp=sharing</a:t>
            </a:r>
            <a:endParaRPr lang="en-US" dirty="0"/>
          </a:p>
          <a:p>
            <a:endParaRPr lang="en-US" dirty="0"/>
          </a:p>
          <a:p>
            <a:r>
              <a:rPr lang="en-US" dirty="0"/>
              <a:t>Others:</a:t>
            </a:r>
          </a:p>
          <a:p>
            <a:r>
              <a:rPr lang="en-US" dirty="0">
                <a:hlinkClick r:id="rId3"/>
              </a:rPr>
              <a:t>https://drive.google.com/open?id=1leM-4ETAwYvFFV6p3cXXI3D4xBKK0rTh</a:t>
            </a:r>
            <a:endParaRPr lang="en-US" dirty="0"/>
          </a:p>
          <a:p>
            <a:endParaRPr lang="en-US" dirty="0"/>
          </a:p>
          <a:p>
            <a:endParaRPr lang="en-US" dirty="0"/>
          </a:p>
        </p:txBody>
      </p:sp>
      <p:sp>
        <p:nvSpPr>
          <p:cNvPr id="4" name="Rectangle 3">
            <a:extLst>
              <a:ext uri="{FF2B5EF4-FFF2-40B4-BE49-F238E27FC236}">
                <a16:creationId xmlns:a16="http://schemas.microsoft.com/office/drawing/2014/main" id="{01371C71-272C-A646-89CD-009815CB4D27}"/>
              </a:ext>
            </a:extLst>
          </p:cNvPr>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itle 1">
            <a:extLst>
              <a:ext uri="{FF2B5EF4-FFF2-40B4-BE49-F238E27FC236}">
                <a16:creationId xmlns:a16="http://schemas.microsoft.com/office/drawing/2014/main" id="{00774D75-CE29-1D4F-9618-D5FB8A54112E}"/>
              </a:ext>
            </a:extLst>
          </p:cNvPr>
          <p:cNvSpPr txBox="1">
            <a:spLocks/>
          </p:cNvSpPr>
          <p:nvPr userDrawn="1"/>
        </p:nvSpPr>
        <p:spPr>
          <a:xfrm>
            <a:off x="628650" y="273844"/>
            <a:ext cx="7886700" cy="35268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3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sz="2800" dirty="0"/>
              <a:t>Images</a:t>
            </a:r>
          </a:p>
        </p:txBody>
      </p:sp>
      <p:pic>
        <p:nvPicPr>
          <p:cNvPr id="6" name="Picture 5">
            <a:extLst>
              <a:ext uri="{FF2B5EF4-FFF2-40B4-BE49-F238E27FC236}">
                <a16:creationId xmlns:a16="http://schemas.microsoft.com/office/drawing/2014/main" id="{5A86031A-D1EB-854F-A93D-7F315F978A30}"/>
              </a:ext>
            </a:extLst>
          </p:cNvPr>
          <p:cNvPicPr>
            <a:picLocks noChangeAspect="1"/>
          </p:cNvPicPr>
          <p:nvPr userDrawn="1"/>
        </p:nvPicPr>
        <p:blipFill>
          <a:blip r:embed="rId4"/>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48091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hoto 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pic>
        <p:nvPicPr>
          <p:cNvPr id="5" name="Picture 4">
            <a:extLst>
              <a:ext uri="{FF2B5EF4-FFF2-40B4-BE49-F238E27FC236}">
                <a16:creationId xmlns:a16="http://schemas.microsoft.com/office/drawing/2014/main" id="{4DC821C6-A533-044B-B0AD-A1DF7519C107}"/>
              </a:ext>
            </a:extLst>
          </p:cNvPr>
          <p:cNvPicPr>
            <a:picLocks noChangeAspect="1"/>
          </p:cNvPicPr>
          <p:nvPr userDrawn="1"/>
        </p:nvPicPr>
        <p:blipFill>
          <a:blip r:embed="rId2">
            <a:extLst>
              <a:ext uri="{28A0092B-C50C-407E-A947-70E740481C1C}">
                <a14:useLocalDpi xmlns:a14="http://schemas.microsoft.com/office/drawing/2010/main" val="0"/>
              </a:ext>
            </a:extLst>
          </a:blip>
          <a:srcRect l="36036" t="25442" r="20480" b="1360"/>
          <a:stretch>
            <a:fillRect/>
          </a:stretch>
        </p:blipFill>
        <p:spPr>
          <a:xfrm>
            <a:off x="5545205" y="1"/>
            <a:ext cx="3598795" cy="4038601"/>
          </a:xfrm>
          <a:custGeom>
            <a:avLst/>
            <a:gdLst>
              <a:gd name="connsiteX0" fmla="*/ 1100032 w 4798393"/>
              <a:gd name="connsiteY0" fmla="*/ 0 h 5384801"/>
              <a:gd name="connsiteX1" fmla="*/ 4798393 w 4798393"/>
              <a:gd name="connsiteY1" fmla="*/ 0 h 5384801"/>
              <a:gd name="connsiteX2" fmla="*/ 4798393 w 4798393"/>
              <a:gd name="connsiteY2" fmla="*/ 4824944 h 5384801"/>
              <a:gd name="connsiteX3" fmla="*/ 4744741 w 4798393"/>
              <a:gd name="connsiteY3" fmla="*/ 4865064 h 5384801"/>
              <a:gd name="connsiteX4" fmla="*/ 3043238 w 4798393"/>
              <a:gd name="connsiteY4" fmla="*/ 5384801 h 5384801"/>
              <a:gd name="connsiteX5" fmla="*/ 0 w 4798393"/>
              <a:gd name="connsiteY5" fmla="*/ 2341563 h 5384801"/>
              <a:gd name="connsiteX6" fmla="*/ 891344 w 4798393"/>
              <a:gd name="connsiteY6" fmla="*/ 189669 h 53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8393" h="5384801">
                <a:moveTo>
                  <a:pt x="1100032" y="0"/>
                </a:moveTo>
                <a:lnTo>
                  <a:pt x="4798393" y="0"/>
                </a:lnTo>
                <a:lnTo>
                  <a:pt x="4798393" y="4824944"/>
                </a:lnTo>
                <a:lnTo>
                  <a:pt x="4744741" y="4865064"/>
                </a:lnTo>
                <a:cubicBezTo>
                  <a:pt x="4259037" y="5193199"/>
                  <a:pt x="3673513" y="5384801"/>
                  <a:pt x="3043238" y="5384801"/>
                </a:cubicBezTo>
                <a:cubicBezTo>
                  <a:pt x="1362504" y="5384801"/>
                  <a:pt x="0" y="4022297"/>
                  <a:pt x="0" y="2341563"/>
                </a:cubicBezTo>
                <a:cubicBezTo>
                  <a:pt x="0" y="1501196"/>
                  <a:pt x="340626" y="740387"/>
                  <a:pt x="891344" y="189669"/>
                </a:cubicBezTo>
                <a:close/>
              </a:path>
            </a:pathLst>
          </a:custGeom>
        </p:spPr>
      </p:pic>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Tree>
    <p:extLst>
      <p:ext uri="{BB962C8B-B14F-4D97-AF65-F5344CB8AC3E}">
        <p14:creationId xmlns:p14="http://schemas.microsoft.com/office/powerpoint/2010/main" val="6226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hoto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9" name="Picture Placeholder 8">
            <a:extLst>
              <a:ext uri="{FF2B5EF4-FFF2-40B4-BE49-F238E27FC236}">
                <a16:creationId xmlns:a16="http://schemas.microsoft.com/office/drawing/2014/main" id="{C613F6E1-2FF5-7441-8F27-9F83B0DAD0CB}"/>
              </a:ext>
            </a:extLst>
          </p:cNvPr>
          <p:cNvSpPr>
            <a:spLocks noGrp="1"/>
          </p:cNvSpPr>
          <p:nvPr>
            <p:ph type="pic" sz="quarter" idx="14"/>
          </p:nvPr>
        </p:nvSpPr>
        <p:spPr>
          <a:xfrm>
            <a:off x="5571460" y="-538090"/>
            <a:ext cx="4558544" cy="4556595"/>
          </a:xfrm>
          <a:prstGeom prst="ellipse">
            <a:avLst/>
          </a:prstGeom>
        </p:spPr>
        <p:txBody>
          <a:bodyPr/>
          <a:lstStyle/>
          <a:p>
            <a:endParaRPr lang="en-US"/>
          </a:p>
        </p:txBody>
      </p:sp>
    </p:spTree>
    <p:extLst>
      <p:ext uri="{BB962C8B-B14F-4D97-AF65-F5344CB8AC3E}">
        <p14:creationId xmlns:p14="http://schemas.microsoft.com/office/powerpoint/2010/main" val="2159511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7A28B5D-D12A-C140-B58C-4082139319CB}"/>
              </a:ext>
            </a:extLst>
          </p:cNvPr>
          <p:cNvSpPr/>
          <p:nvPr userDrawn="1"/>
        </p:nvSpPr>
        <p:spPr>
          <a:xfrm>
            <a:off x="6569610" y="309487"/>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10" name="Oval 9">
            <a:extLst>
              <a:ext uri="{FF2B5EF4-FFF2-40B4-BE49-F238E27FC236}">
                <a16:creationId xmlns:a16="http://schemas.microsoft.com/office/drawing/2014/main" id="{C2C40BCC-4A36-1B44-931C-BB123E34A067}"/>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E2D984-61D7-6A4E-9DC8-F7357787D350}"/>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spTree>
    <p:extLst>
      <p:ext uri="{BB962C8B-B14F-4D97-AF65-F5344CB8AC3E}">
        <p14:creationId xmlns:p14="http://schemas.microsoft.com/office/powerpoint/2010/main" val="111284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pic>
        <p:nvPicPr>
          <p:cNvPr id="9" name="Picture 8" descr="A close up of text on a white background&#10;&#10;Description automatically generated">
            <a:extLst>
              <a:ext uri="{FF2B5EF4-FFF2-40B4-BE49-F238E27FC236}">
                <a16:creationId xmlns:a16="http://schemas.microsoft.com/office/drawing/2014/main" id="{4566C9DA-0E9B-B74A-ABD2-441A6537233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4805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2">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425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DA8CC2-D4F2-6E41-A672-5CE83E94A24C}"/>
              </a:ext>
            </a:extLst>
          </p:cNvPr>
          <p:cNvSpPr/>
          <p:nvPr userDrawn="1"/>
        </p:nvSpPr>
        <p:spPr>
          <a:xfrm>
            <a:off x="6569610" y="309486"/>
            <a:ext cx="4995789" cy="4995789"/>
          </a:xfrm>
          <a:prstGeom prst="ellipse">
            <a:avLst/>
          </a:prstGeom>
          <a:solidFill>
            <a:srgbClr val="45ADA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23982404-88AB-8549-822A-3432D7AE2A77}"/>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2" name="Text Placeholder 20">
            <a:extLst>
              <a:ext uri="{FF2B5EF4-FFF2-40B4-BE49-F238E27FC236}">
                <a16:creationId xmlns:a16="http://schemas.microsoft.com/office/drawing/2014/main" id="{6F59FE59-3417-DC4B-91E0-0EFBFCE5756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68049367-268C-4540-9B2F-9FD53E3B0DEF}"/>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1304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1">
    <p:bg>
      <p:bgPr>
        <a:solidFill>
          <a:schemeClr val="bg1"/>
        </a:solidFill>
        <a:effectLst/>
      </p:bgPr>
    </p:bg>
    <p:spTree>
      <p:nvGrpSpPr>
        <p:cNvPr id="1" name="Shape 50"/>
        <p:cNvGrpSpPr/>
        <p:nvPr/>
      </p:nvGrpSpPr>
      <p:grpSpPr>
        <a:xfrm>
          <a:off x="0" y="0"/>
          <a:ext cx="0" cy="0"/>
          <a:chOff x="0" y="0"/>
          <a:chExt cx="0" cy="0"/>
        </a:xfrm>
      </p:grpSpPr>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pic>
        <p:nvPicPr>
          <p:cNvPr id="13" name="Picture 12" descr="A person sitting at a table using a computer&#10;&#10;Description automatically generated">
            <a:extLst>
              <a:ext uri="{FF2B5EF4-FFF2-40B4-BE49-F238E27FC236}">
                <a16:creationId xmlns:a16="http://schemas.microsoft.com/office/drawing/2014/main" id="{CE3B7AC0-FCF8-8749-8740-E8803B2F4192}"/>
              </a:ext>
            </a:extLst>
          </p:cNvPr>
          <p:cNvPicPr>
            <a:picLocks noChangeAspect="1"/>
          </p:cNvPicPr>
          <p:nvPr userDrawn="1"/>
        </p:nvPicPr>
        <p:blipFill rotWithShape="1">
          <a:blip r:embed="rId3"/>
          <a:srcRect l="33195" t="12" b="12"/>
          <a:stretch/>
        </p:blipFill>
        <p:spPr>
          <a:xfrm>
            <a:off x="5860273" y="1401343"/>
            <a:ext cx="3340154" cy="3336121"/>
          </a:xfrm>
          <a:prstGeom prst="ellipse">
            <a:avLst/>
          </a:prstGeom>
        </p:spPr>
      </p:pic>
      <p:sp>
        <p:nvSpPr>
          <p:cNvPr id="27" name="Text Placeholder 18">
            <a:extLst>
              <a:ext uri="{FF2B5EF4-FFF2-40B4-BE49-F238E27FC236}">
                <a16:creationId xmlns:a16="http://schemas.microsoft.com/office/drawing/2014/main" id="{E829038F-0E28-B54A-A1C9-8C9197152FA1}"/>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8" name="Text Placeholder 20">
            <a:extLst>
              <a:ext uri="{FF2B5EF4-FFF2-40B4-BE49-F238E27FC236}">
                <a16:creationId xmlns:a16="http://schemas.microsoft.com/office/drawing/2014/main" id="{3C630E46-A121-6A47-911F-DDBD6AFFB49A}"/>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9" name="Text Placeholder 22">
            <a:extLst>
              <a:ext uri="{FF2B5EF4-FFF2-40B4-BE49-F238E27FC236}">
                <a16:creationId xmlns:a16="http://schemas.microsoft.com/office/drawing/2014/main" id="{98BD21B1-4EEC-5042-930F-0E9ECCA1F55B}"/>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61453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placeholder">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2" name="Media Placeholder 2">
            <a:extLst>
              <a:ext uri="{FF2B5EF4-FFF2-40B4-BE49-F238E27FC236}">
                <a16:creationId xmlns:a16="http://schemas.microsoft.com/office/drawing/2014/main" id="{48DD3644-E5BD-124F-81CE-CD5CB9F7077C}"/>
              </a:ext>
            </a:extLst>
          </p:cNvPr>
          <p:cNvSpPr>
            <a:spLocks noGrp="1"/>
          </p:cNvSpPr>
          <p:nvPr>
            <p:ph type="media" sz="quarter" idx="10"/>
          </p:nvPr>
        </p:nvSpPr>
        <p:spPr>
          <a:xfrm>
            <a:off x="5860273" y="1447104"/>
            <a:ext cx="3340154" cy="3340154"/>
          </a:xfrm>
          <a:prstGeom prst="ellipse">
            <a:avLst/>
          </a:prstGeom>
          <a:solidFill>
            <a:schemeClr val="bg1">
              <a:alpha val="38000"/>
            </a:schemeClr>
          </a:solidFill>
        </p:spPr>
        <p:txBody>
          <a:bodyPr/>
          <a:lstStyle/>
          <a:p>
            <a:endParaRPr lang="en-US"/>
          </a:p>
        </p:txBody>
      </p:sp>
      <p:sp>
        <p:nvSpPr>
          <p:cNvPr id="23" name="Text Placeholder 18">
            <a:extLst>
              <a:ext uri="{FF2B5EF4-FFF2-40B4-BE49-F238E27FC236}">
                <a16:creationId xmlns:a16="http://schemas.microsoft.com/office/drawing/2014/main" id="{87FC69E1-AC58-1643-A1D4-043BBD66D6A0}"/>
              </a:ext>
            </a:extLst>
          </p:cNvPr>
          <p:cNvSpPr>
            <a:spLocks noGrp="1"/>
          </p:cNvSpPr>
          <p:nvPr>
            <p:ph type="body" sz="quarter" idx="11"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4" name="Text Placeholder 20">
            <a:extLst>
              <a:ext uri="{FF2B5EF4-FFF2-40B4-BE49-F238E27FC236}">
                <a16:creationId xmlns:a16="http://schemas.microsoft.com/office/drawing/2014/main" id="{FF590A5E-A90B-364E-AD38-C63332223962}"/>
              </a:ext>
            </a:extLst>
          </p:cNvPr>
          <p:cNvSpPr>
            <a:spLocks noGrp="1"/>
          </p:cNvSpPr>
          <p:nvPr>
            <p:ph type="body" sz="quarter" idx="12"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5" name="Text Placeholder 22">
            <a:extLst>
              <a:ext uri="{FF2B5EF4-FFF2-40B4-BE49-F238E27FC236}">
                <a16:creationId xmlns:a16="http://schemas.microsoft.com/office/drawing/2014/main" id="{4199D868-85E0-8348-81B9-C4B43B5444A3}"/>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66705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018C79-C3EE-D34F-9B35-63FF39F29478}"/>
              </a:ext>
            </a:extLst>
          </p:cNvPr>
          <p:cNvPicPr>
            <a:picLocks noChangeAspect="1"/>
          </p:cNvPicPr>
          <p:nvPr userDrawn="1"/>
        </p:nvPicPr>
        <p:blipFill rotWithShape="1">
          <a:blip r:embed="rId2"/>
          <a:srcRect l="4500" t="-14548" r="19049"/>
          <a:stretch/>
        </p:blipFill>
        <p:spPr>
          <a:xfrm>
            <a:off x="5650083" y="-601402"/>
            <a:ext cx="4611518" cy="4611518"/>
          </a:xfrm>
          <a:prstGeom prst="ellipse">
            <a:avLst/>
          </a:prstGeom>
        </p:spPr>
      </p:pic>
      <p:pic>
        <p:nvPicPr>
          <p:cNvPr id="20" name="Picture 19">
            <a:extLst>
              <a:ext uri="{FF2B5EF4-FFF2-40B4-BE49-F238E27FC236}">
                <a16:creationId xmlns:a16="http://schemas.microsoft.com/office/drawing/2014/main" id="{12D1F273-1690-F04F-BDDB-84A6E5FF755D}"/>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C40F792B-315A-4A46-992C-A9A99692A08A}"/>
              </a:ext>
            </a:extLst>
          </p:cNvPr>
          <p:cNvSpPr>
            <a:spLocks noGrp="1"/>
          </p:cNvSpPr>
          <p:nvPr>
            <p:ph type="body" sz="quarter" idx="10"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2" name="Text Placeholder 20">
            <a:extLst>
              <a:ext uri="{FF2B5EF4-FFF2-40B4-BE49-F238E27FC236}">
                <a16:creationId xmlns:a16="http://schemas.microsoft.com/office/drawing/2014/main" id="{E1392931-0F19-3849-9729-E0BFB01B477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CB0AF6D3-3CFE-684A-B339-D06F5DBF9EAF}"/>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397724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dia Placeholder 2">
            <a:extLst>
              <a:ext uri="{FF2B5EF4-FFF2-40B4-BE49-F238E27FC236}">
                <a16:creationId xmlns:a16="http://schemas.microsoft.com/office/drawing/2014/main" id="{009DD146-31CE-BD49-A3D8-D7DC56907DDC}"/>
              </a:ext>
            </a:extLst>
          </p:cNvPr>
          <p:cNvSpPr>
            <a:spLocks noGrp="1"/>
          </p:cNvSpPr>
          <p:nvPr>
            <p:ph type="media" sz="quarter" idx="10"/>
          </p:nvPr>
        </p:nvSpPr>
        <p:spPr>
          <a:xfrm>
            <a:off x="5792600" y="-460088"/>
            <a:ext cx="4326483" cy="4326483"/>
          </a:xfrm>
          <a:prstGeom prst="ellipse">
            <a:avLst/>
          </a:prstGeom>
          <a:solidFill>
            <a:schemeClr val="bg1">
              <a:alpha val="38000"/>
            </a:schemeClr>
          </a:solidFill>
        </p:spPr>
        <p:txBody>
          <a:bodyPr/>
          <a:lstStyle/>
          <a:p>
            <a:endParaRPr lang="en-US"/>
          </a:p>
        </p:txBody>
      </p:sp>
      <p:pic>
        <p:nvPicPr>
          <p:cNvPr id="21" name="Picture 20">
            <a:extLst>
              <a:ext uri="{FF2B5EF4-FFF2-40B4-BE49-F238E27FC236}">
                <a16:creationId xmlns:a16="http://schemas.microsoft.com/office/drawing/2014/main" id="{8DB3C4BA-1FE0-234A-83A0-A41AECB0CE6B}"/>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5" name="Text Placeholder 18">
            <a:extLst>
              <a:ext uri="{FF2B5EF4-FFF2-40B4-BE49-F238E27FC236}">
                <a16:creationId xmlns:a16="http://schemas.microsoft.com/office/drawing/2014/main" id="{91F3AEA7-5E12-B240-831A-7F08E46BD67B}"/>
              </a:ext>
            </a:extLst>
          </p:cNvPr>
          <p:cNvSpPr>
            <a:spLocks noGrp="1"/>
          </p:cNvSpPr>
          <p:nvPr>
            <p:ph type="body" sz="quarter" idx="13"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6" name="Text Placeholder 20">
            <a:extLst>
              <a:ext uri="{FF2B5EF4-FFF2-40B4-BE49-F238E27FC236}">
                <a16:creationId xmlns:a16="http://schemas.microsoft.com/office/drawing/2014/main" id="{4B408ACA-D7F1-1540-B1C6-682334C982C6}"/>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7" name="Text Placeholder 22">
            <a:extLst>
              <a:ext uri="{FF2B5EF4-FFF2-40B4-BE49-F238E27FC236}">
                <a16:creationId xmlns:a16="http://schemas.microsoft.com/office/drawing/2014/main" id="{D10E8EE2-A528-A948-A304-85D02E3AA709}"/>
              </a:ext>
            </a:extLst>
          </p:cNvPr>
          <p:cNvSpPr>
            <a:spLocks noGrp="1"/>
          </p:cNvSpPr>
          <p:nvPr>
            <p:ph type="body" sz="quarter" idx="14"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95985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Blue">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1" name="Text Placeholder 9">
            <a:extLst>
              <a:ext uri="{FF2B5EF4-FFF2-40B4-BE49-F238E27FC236}">
                <a16:creationId xmlns:a16="http://schemas.microsoft.com/office/drawing/2014/main" id="{CBD9C51E-68A5-6140-B64D-03621A1A3356}"/>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
        <p:nvSpPr>
          <p:cNvPr id="12" name="Title 1">
            <a:extLst>
              <a:ext uri="{FF2B5EF4-FFF2-40B4-BE49-F238E27FC236}">
                <a16:creationId xmlns:a16="http://schemas.microsoft.com/office/drawing/2014/main" id="{2510346C-655C-F643-AE06-68309FCF7743}"/>
              </a:ext>
            </a:extLst>
          </p:cNvPr>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6015105"/>
      </p:ext>
    </p:extLst>
  </p:cSld>
  <p:clrMapOvr>
    <a:masterClrMapping/>
  </p:clrMapOvr>
  <p:extLst>
    <p:ext uri="{DCECCB84-F9BA-43D5-87BE-67443E8EF086}">
      <p15:sldGuideLst xmlns:p15="http://schemas.microsoft.com/office/powerpoint/2012/main">
        <p15:guide id="1" orient="horz" pos="684"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Nav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DDE6FB95-CDF1-104C-A57B-47F32F84E880}"/>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146813342"/>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Slide Teal">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62862E15-B447-884D-A757-C5A9A4EA41EE}"/>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565983673"/>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lide Number Placeholder 5"/>
          <p:cNvSpPr>
            <a:spLocks noGrp="1"/>
          </p:cNvSpPr>
          <p:nvPr>
            <p:ph type="sldNum" sz="quarter" idx="4"/>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79" r:id="rId2"/>
    <p:sldLayoutId id="2147483680" r:id="rId3"/>
    <p:sldLayoutId id="2147483682" r:id="rId4"/>
    <p:sldLayoutId id="2147483681" r:id="rId5"/>
    <p:sldLayoutId id="2147483683" r:id="rId6"/>
    <p:sldLayoutId id="2147483676" r:id="rId7"/>
    <p:sldLayoutId id="2147483690" r:id="rId8"/>
    <p:sldLayoutId id="2147483688" r:id="rId9"/>
    <p:sldLayoutId id="2147483689" r:id="rId10"/>
    <p:sldLayoutId id="2147483685" r:id="rId11"/>
    <p:sldLayoutId id="2147483686" r:id="rId12"/>
    <p:sldLayoutId id="2147483687" r:id="rId13"/>
    <p:sldLayoutId id="2147483678" r:id="rId14"/>
    <p:sldLayoutId id="2147483677" r:id="rId15"/>
    <p:sldLayoutId id="2147483691" r:id="rId16"/>
    <p:sldLayoutId id="2147483692" r:id="rId17"/>
    <p:sldLayoutId id="2147483693" r:id="rId1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naeyc.org/accreditation/early-learning/tool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644F518-E3DE-D64C-BF04-5128571782E1}"/>
              </a:ext>
            </a:extLst>
          </p:cNvPr>
          <p:cNvSpPr>
            <a:spLocks noGrp="1"/>
          </p:cNvSpPr>
          <p:nvPr>
            <p:ph type="body" sz="quarter" idx="10"/>
          </p:nvPr>
        </p:nvSpPr>
        <p:spPr/>
        <p:txBody>
          <a:bodyPr/>
          <a:lstStyle/>
          <a:p>
            <a:r>
              <a:rPr lang="en-US" dirty="0"/>
              <a:t>NAEYC Accreditation</a:t>
            </a:r>
          </a:p>
          <a:p>
            <a:r>
              <a:rPr lang="en-US" dirty="0"/>
              <a:t>Of Early Learning Programs</a:t>
            </a:r>
          </a:p>
        </p:txBody>
      </p:sp>
      <p:sp>
        <p:nvSpPr>
          <p:cNvPr id="40" name="Text Placeholder 39">
            <a:extLst>
              <a:ext uri="{FF2B5EF4-FFF2-40B4-BE49-F238E27FC236}">
                <a16:creationId xmlns:a16="http://schemas.microsoft.com/office/drawing/2014/main" id="{77FBC8FF-65D7-764A-B14D-65CCB1F636FA}"/>
              </a:ext>
            </a:extLst>
          </p:cNvPr>
          <p:cNvSpPr>
            <a:spLocks noGrp="1"/>
          </p:cNvSpPr>
          <p:nvPr>
            <p:ph type="body" sz="quarter" idx="11"/>
          </p:nvPr>
        </p:nvSpPr>
        <p:spPr>
          <a:xfrm>
            <a:off x="533400" y="2571751"/>
            <a:ext cx="2730795" cy="831850"/>
          </a:xfrm>
        </p:spPr>
        <p:txBody>
          <a:bodyPr/>
          <a:lstStyle/>
          <a:p>
            <a:r>
              <a:rPr lang="en-US" dirty="0"/>
              <a:t>Class Portfolio Template</a:t>
            </a:r>
          </a:p>
        </p:txBody>
      </p:sp>
      <p:sp>
        <p:nvSpPr>
          <p:cNvPr id="41" name="Text Placeholder 40">
            <a:extLst>
              <a:ext uri="{FF2B5EF4-FFF2-40B4-BE49-F238E27FC236}">
                <a16:creationId xmlns:a16="http://schemas.microsoft.com/office/drawing/2014/main" id="{A2A73D05-268C-CF42-8300-3567DD60BFCE}"/>
              </a:ext>
            </a:extLst>
          </p:cNvPr>
          <p:cNvSpPr>
            <a:spLocks noGrp="1"/>
          </p:cNvSpPr>
          <p:nvPr>
            <p:ph type="body" sz="quarter" idx="12"/>
          </p:nvPr>
        </p:nvSpPr>
        <p:spPr>
          <a:xfrm>
            <a:off x="533400" y="3128963"/>
            <a:ext cx="1333500" cy="323850"/>
          </a:xfrm>
        </p:spPr>
        <p:txBody>
          <a:bodyPr/>
          <a:lstStyle/>
          <a:p>
            <a:r>
              <a:rPr lang="en-US" dirty="0"/>
              <a:t>VERSION 2022</a:t>
            </a:r>
          </a:p>
        </p:txBody>
      </p:sp>
    </p:spTree>
    <p:extLst>
      <p:ext uri="{BB962C8B-B14F-4D97-AF65-F5344CB8AC3E}">
        <p14:creationId xmlns:p14="http://schemas.microsoft.com/office/powerpoint/2010/main" val="236960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1D.8</a:t>
            </a:r>
          </a:p>
        </p:txBody>
      </p:sp>
    </p:spTree>
    <p:extLst>
      <p:ext uri="{BB962C8B-B14F-4D97-AF65-F5344CB8AC3E}">
        <p14:creationId xmlns:p14="http://schemas.microsoft.com/office/powerpoint/2010/main" val="72885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#1</a:t>
            </a:r>
          </a:p>
        </p:txBody>
      </p:sp>
    </p:spTree>
    <p:extLst>
      <p:ext uri="{BB962C8B-B14F-4D97-AF65-F5344CB8AC3E}">
        <p14:creationId xmlns:p14="http://schemas.microsoft.com/office/powerpoint/2010/main" val="2531755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#2</a:t>
            </a:r>
          </a:p>
        </p:txBody>
      </p:sp>
    </p:spTree>
    <p:extLst>
      <p:ext uri="{BB962C8B-B14F-4D97-AF65-F5344CB8AC3E}">
        <p14:creationId xmlns:p14="http://schemas.microsoft.com/office/powerpoint/2010/main" val="1838526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2A.4</a:t>
            </a:r>
          </a:p>
        </p:txBody>
      </p:sp>
    </p:spTree>
    <p:extLst>
      <p:ext uri="{BB962C8B-B14F-4D97-AF65-F5344CB8AC3E}">
        <p14:creationId xmlns:p14="http://schemas.microsoft.com/office/powerpoint/2010/main" val="186800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2E.9: Example #1</a:t>
            </a:r>
          </a:p>
        </p:txBody>
      </p:sp>
    </p:spTree>
    <p:extLst>
      <p:ext uri="{BB962C8B-B14F-4D97-AF65-F5344CB8AC3E}">
        <p14:creationId xmlns:p14="http://schemas.microsoft.com/office/powerpoint/2010/main" val="738991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2E.9: Example #2</a:t>
            </a:r>
          </a:p>
        </p:txBody>
      </p:sp>
    </p:spTree>
    <p:extLst>
      <p:ext uri="{BB962C8B-B14F-4D97-AF65-F5344CB8AC3E}">
        <p14:creationId xmlns:p14="http://schemas.microsoft.com/office/powerpoint/2010/main" val="179012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2E.10: Example #1</a:t>
            </a:r>
          </a:p>
        </p:txBody>
      </p:sp>
    </p:spTree>
    <p:extLst>
      <p:ext uri="{BB962C8B-B14F-4D97-AF65-F5344CB8AC3E}">
        <p14:creationId xmlns:p14="http://schemas.microsoft.com/office/powerpoint/2010/main" val="3428467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2E.10: Example #2</a:t>
            </a:r>
          </a:p>
        </p:txBody>
      </p:sp>
    </p:spTree>
    <p:extLst>
      <p:ext uri="{BB962C8B-B14F-4D97-AF65-F5344CB8AC3E}">
        <p14:creationId xmlns:p14="http://schemas.microsoft.com/office/powerpoint/2010/main" val="383496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2E.12</a:t>
            </a:r>
          </a:p>
        </p:txBody>
      </p:sp>
    </p:spTree>
    <p:extLst>
      <p:ext uri="{BB962C8B-B14F-4D97-AF65-F5344CB8AC3E}">
        <p14:creationId xmlns:p14="http://schemas.microsoft.com/office/powerpoint/2010/main" val="241688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2E.13: Example #1</a:t>
            </a:r>
          </a:p>
        </p:txBody>
      </p:sp>
    </p:spTree>
    <p:extLst>
      <p:ext uri="{BB962C8B-B14F-4D97-AF65-F5344CB8AC3E}">
        <p14:creationId xmlns:p14="http://schemas.microsoft.com/office/powerpoint/2010/main" val="2611375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66692" cy="4219576"/>
          </a:xfrm>
        </p:spPr>
        <p:txBody>
          <a:bodyPr/>
          <a:lstStyle/>
          <a:p>
            <a:pPr>
              <a:lnSpc>
                <a:spcPct val="100000"/>
              </a:lnSpc>
            </a:pPr>
            <a:r>
              <a:rPr lang="en-US" sz="1600" b="0" dirty="0"/>
              <a:t>1. Download the template to your desktop and save as:</a:t>
            </a:r>
            <a:br>
              <a:rPr lang="en-US" sz="1600" b="0" dirty="0"/>
            </a:br>
            <a:r>
              <a:rPr lang="en-US" sz="1600" b="0" dirty="0"/>
              <a:t>	[NAEYC Program </a:t>
            </a:r>
            <a:r>
              <a:rPr lang="en-US" sz="1600" b="0" dirty="0" err="1"/>
              <a:t>ID_Program</a:t>
            </a:r>
            <a:r>
              <a:rPr lang="en-US" sz="1600" b="0" dirty="0"/>
              <a:t> </a:t>
            </a:r>
            <a:r>
              <a:rPr lang="en-US" sz="1600" b="0" dirty="0" err="1"/>
              <a:t>Name_Age</a:t>
            </a:r>
            <a:r>
              <a:rPr lang="en-US" sz="1600" b="0" dirty="0"/>
              <a:t> Category]. </a:t>
            </a:r>
            <a:br>
              <a:rPr lang="en-US" sz="1600" b="0" dirty="0"/>
            </a:br>
            <a:r>
              <a:rPr lang="en-US" sz="1600" b="0" dirty="0"/>
              <a:t>	Example: 123456_MickeysPlayhouse_Toddlers</a:t>
            </a:r>
            <a:br>
              <a:rPr lang="en-US" sz="1600" b="0" dirty="0"/>
            </a:br>
            <a:r>
              <a:rPr lang="en-US" sz="1400" b="0" dirty="0"/>
              <a:t> </a:t>
            </a:r>
            <a:br>
              <a:rPr lang="en-US" sz="1600" b="0" dirty="0"/>
            </a:br>
            <a:r>
              <a:rPr lang="en-US" sz="1600" b="0" dirty="0"/>
              <a:t>2. On </a:t>
            </a:r>
            <a:r>
              <a:rPr lang="en-US" sz="1600" b="0"/>
              <a:t>slide 5, </a:t>
            </a:r>
            <a:r>
              <a:rPr lang="en-US" sz="1600" b="0" dirty="0"/>
              <a:t>input the following information: </a:t>
            </a:r>
            <a:br>
              <a:rPr lang="en-US" sz="1600" b="0" dirty="0"/>
            </a:br>
            <a:r>
              <a:rPr lang="en-US" sz="1600" b="0" dirty="0"/>
              <a:t>	Program Name, NAEYC Program ID, Age Category</a:t>
            </a:r>
            <a:br>
              <a:rPr lang="en-US" sz="1600" b="0" dirty="0"/>
            </a:br>
            <a:r>
              <a:rPr lang="en-US" sz="1400" b="0" dirty="0"/>
              <a:t> </a:t>
            </a:r>
            <a:br>
              <a:rPr lang="en-US" sz="1600" b="0" dirty="0"/>
            </a:br>
            <a:r>
              <a:rPr lang="en-US" sz="1600" b="0" dirty="0"/>
              <a:t>3. Full assessment item language, guidance, and age categories are included in the notes section of each slide.</a:t>
            </a:r>
            <a:br>
              <a:rPr lang="en-US" sz="1600" b="0" dirty="0"/>
            </a:br>
            <a:r>
              <a:rPr lang="en-US" sz="800" b="0" dirty="0"/>
              <a:t> </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68701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2E.13: Example #2</a:t>
            </a:r>
          </a:p>
        </p:txBody>
      </p:sp>
    </p:spTree>
    <p:extLst>
      <p:ext uri="{BB962C8B-B14F-4D97-AF65-F5344CB8AC3E}">
        <p14:creationId xmlns:p14="http://schemas.microsoft.com/office/powerpoint/2010/main" val="894139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2E.14: Example #1</a:t>
            </a:r>
          </a:p>
        </p:txBody>
      </p:sp>
    </p:spTree>
    <p:extLst>
      <p:ext uri="{BB962C8B-B14F-4D97-AF65-F5344CB8AC3E}">
        <p14:creationId xmlns:p14="http://schemas.microsoft.com/office/powerpoint/2010/main" val="245669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2E.14: Example #2</a:t>
            </a:r>
          </a:p>
        </p:txBody>
      </p:sp>
    </p:spTree>
    <p:extLst>
      <p:ext uri="{BB962C8B-B14F-4D97-AF65-F5344CB8AC3E}">
        <p14:creationId xmlns:p14="http://schemas.microsoft.com/office/powerpoint/2010/main" val="3752530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#1</a:t>
            </a:r>
          </a:p>
        </p:txBody>
      </p:sp>
    </p:spTree>
    <p:extLst>
      <p:ext uri="{BB962C8B-B14F-4D97-AF65-F5344CB8AC3E}">
        <p14:creationId xmlns:p14="http://schemas.microsoft.com/office/powerpoint/2010/main" val="1937691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#2</a:t>
            </a:r>
          </a:p>
        </p:txBody>
      </p:sp>
    </p:spTree>
    <p:extLst>
      <p:ext uri="{BB962C8B-B14F-4D97-AF65-F5344CB8AC3E}">
        <p14:creationId xmlns:p14="http://schemas.microsoft.com/office/powerpoint/2010/main" val="671607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2F.12</a:t>
            </a:r>
          </a:p>
        </p:txBody>
      </p:sp>
    </p:spTree>
    <p:extLst>
      <p:ext uri="{BB962C8B-B14F-4D97-AF65-F5344CB8AC3E}">
        <p14:creationId xmlns:p14="http://schemas.microsoft.com/office/powerpoint/2010/main" val="3340007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#1</a:t>
            </a:r>
          </a:p>
        </p:txBody>
      </p:sp>
    </p:spTree>
    <p:extLst>
      <p:ext uri="{BB962C8B-B14F-4D97-AF65-F5344CB8AC3E}">
        <p14:creationId xmlns:p14="http://schemas.microsoft.com/office/powerpoint/2010/main" val="274199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#2</a:t>
            </a:r>
          </a:p>
        </p:txBody>
      </p:sp>
    </p:spTree>
    <p:extLst>
      <p:ext uri="{BB962C8B-B14F-4D97-AF65-F5344CB8AC3E}">
        <p14:creationId xmlns:p14="http://schemas.microsoft.com/office/powerpoint/2010/main" val="4128473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2G.5</a:t>
            </a:r>
          </a:p>
        </p:txBody>
      </p:sp>
    </p:spTree>
    <p:extLst>
      <p:ext uri="{BB962C8B-B14F-4D97-AF65-F5344CB8AC3E}">
        <p14:creationId xmlns:p14="http://schemas.microsoft.com/office/powerpoint/2010/main" val="3302358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2G.6</a:t>
            </a:r>
          </a:p>
        </p:txBody>
      </p:sp>
    </p:spTree>
    <p:extLst>
      <p:ext uri="{BB962C8B-B14F-4D97-AF65-F5344CB8AC3E}">
        <p14:creationId xmlns:p14="http://schemas.microsoft.com/office/powerpoint/2010/main" val="733666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4. If your program does not have evidence for an item, please input a text box indicating your program does not meet the item to be rated </a:t>
            </a:r>
            <a:r>
              <a:rPr lang="en-US" sz="1600" b="0" i="1" dirty="0"/>
              <a:t>No</a:t>
            </a:r>
            <a:r>
              <a:rPr lang="en-US" sz="1600" b="0" dirty="0"/>
              <a:t>. Blank slides will be rated </a:t>
            </a:r>
            <a:r>
              <a:rPr lang="en-US" sz="1600" b="0" i="1" dirty="0"/>
              <a:t>No</a:t>
            </a:r>
            <a:r>
              <a:rPr lang="en-US" sz="1600" b="0" dirty="0"/>
              <a:t> automatically. </a:t>
            </a:r>
            <a:br>
              <a:rPr lang="en-US" sz="1600" b="0" dirty="0"/>
            </a:br>
            <a:br>
              <a:rPr lang="en-US" sz="1600" b="0" dirty="0"/>
            </a:br>
            <a:r>
              <a:rPr lang="en-US" sz="1600" b="0" dirty="0"/>
              <a:t>5. You can input pictures by selecting </a:t>
            </a:r>
            <a:r>
              <a:rPr lang="en-US" sz="1600" b="0" i="1" dirty="0"/>
              <a:t>Insert</a:t>
            </a:r>
            <a:r>
              <a:rPr lang="en-US" sz="1600" b="0" dirty="0"/>
              <a:t> from the toolbar, then selecting </a:t>
            </a:r>
            <a:r>
              <a:rPr lang="en-US" sz="1600" b="0" i="1" dirty="0"/>
              <a:t>Pictures</a:t>
            </a:r>
            <a:r>
              <a:rPr lang="en-US" sz="1600" b="0" dirty="0"/>
              <a:t>, and selecting the applicable picture for the assessment item.</a:t>
            </a:r>
            <a:br>
              <a:rPr lang="en-US" sz="1600" b="0" dirty="0"/>
            </a:br>
            <a:r>
              <a:rPr lang="en-US" sz="1600" b="0" dirty="0"/>
              <a:t>   </a:t>
            </a:r>
            <a:br>
              <a:rPr lang="en-US" sz="1600" b="0" dirty="0"/>
            </a:br>
            <a:r>
              <a:rPr lang="en-US" sz="1600" b="0" dirty="0"/>
              <a:t>6. You can input text captions by selecting </a:t>
            </a:r>
            <a:r>
              <a:rPr lang="en-US" sz="1600" b="0" i="1" dirty="0"/>
              <a:t>Insert</a:t>
            </a:r>
            <a:r>
              <a:rPr lang="en-US" sz="1600" b="0" dirty="0"/>
              <a:t> from the toolbar, then selecting </a:t>
            </a:r>
            <a:r>
              <a:rPr lang="en-US" sz="1600" b="0" i="1" dirty="0"/>
              <a:t>Text Box</a:t>
            </a:r>
            <a:r>
              <a:rPr lang="en-US" sz="1600" b="0" dirty="0"/>
              <a:t>, and typing in the applicable caption for the evidence.</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8564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2G.7</a:t>
            </a:r>
          </a:p>
        </p:txBody>
      </p:sp>
    </p:spTree>
    <p:extLst>
      <p:ext uri="{BB962C8B-B14F-4D97-AF65-F5344CB8AC3E}">
        <p14:creationId xmlns:p14="http://schemas.microsoft.com/office/powerpoint/2010/main" val="3892485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#1</a:t>
            </a:r>
          </a:p>
        </p:txBody>
      </p:sp>
    </p:spTree>
    <p:extLst>
      <p:ext uri="{BB962C8B-B14F-4D97-AF65-F5344CB8AC3E}">
        <p14:creationId xmlns:p14="http://schemas.microsoft.com/office/powerpoint/2010/main" val="1881926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#2</a:t>
            </a:r>
          </a:p>
        </p:txBody>
      </p:sp>
    </p:spTree>
    <p:extLst>
      <p:ext uri="{BB962C8B-B14F-4D97-AF65-F5344CB8AC3E}">
        <p14:creationId xmlns:p14="http://schemas.microsoft.com/office/powerpoint/2010/main" val="2029914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#1</a:t>
            </a:r>
          </a:p>
        </p:txBody>
      </p:sp>
    </p:spTree>
    <p:extLst>
      <p:ext uri="{BB962C8B-B14F-4D97-AF65-F5344CB8AC3E}">
        <p14:creationId xmlns:p14="http://schemas.microsoft.com/office/powerpoint/2010/main" val="2791390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#2</a:t>
            </a:r>
          </a:p>
        </p:txBody>
      </p:sp>
    </p:spTree>
    <p:extLst>
      <p:ext uri="{BB962C8B-B14F-4D97-AF65-F5344CB8AC3E}">
        <p14:creationId xmlns:p14="http://schemas.microsoft.com/office/powerpoint/2010/main" val="2595552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2J.8: Lesson Plan #1</a:t>
            </a:r>
          </a:p>
        </p:txBody>
      </p:sp>
    </p:spTree>
    <p:extLst>
      <p:ext uri="{BB962C8B-B14F-4D97-AF65-F5344CB8AC3E}">
        <p14:creationId xmlns:p14="http://schemas.microsoft.com/office/powerpoint/2010/main" val="1274993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2J.8: Lesson Plan #2</a:t>
            </a:r>
          </a:p>
        </p:txBody>
      </p:sp>
    </p:spTree>
    <p:extLst>
      <p:ext uri="{BB962C8B-B14F-4D97-AF65-F5344CB8AC3E}">
        <p14:creationId xmlns:p14="http://schemas.microsoft.com/office/powerpoint/2010/main" val="1420970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#1</a:t>
            </a:r>
          </a:p>
        </p:txBody>
      </p:sp>
    </p:spTree>
    <p:extLst>
      <p:ext uri="{BB962C8B-B14F-4D97-AF65-F5344CB8AC3E}">
        <p14:creationId xmlns:p14="http://schemas.microsoft.com/office/powerpoint/2010/main" val="819429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#2</a:t>
            </a:r>
          </a:p>
        </p:txBody>
      </p:sp>
    </p:spTree>
    <p:extLst>
      <p:ext uri="{BB962C8B-B14F-4D97-AF65-F5344CB8AC3E}">
        <p14:creationId xmlns:p14="http://schemas.microsoft.com/office/powerpoint/2010/main" val="3501935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#1</a:t>
            </a:r>
          </a:p>
        </p:txBody>
      </p:sp>
    </p:spTree>
    <p:extLst>
      <p:ext uri="{BB962C8B-B14F-4D97-AF65-F5344CB8AC3E}">
        <p14:creationId xmlns:p14="http://schemas.microsoft.com/office/powerpoint/2010/main" val="273415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7. If your evidence needs to go on multiple sides, right click on the slide from the left side menu and select </a:t>
            </a:r>
            <a:r>
              <a:rPr lang="en-US" sz="1600" b="0" i="1" dirty="0"/>
              <a:t>Duplicate Slide</a:t>
            </a:r>
            <a:r>
              <a:rPr lang="en-US" sz="1600" b="0" dirty="0"/>
              <a:t>. Repeat as many times as needed to provide enough space for all applicable evidence needed to fully meet the assessment item. </a:t>
            </a:r>
            <a:br>
              <a:rPr lang="en-US" sz="1600" b="0" dirty="0"/>
            </a:br>
            <a:br>
              <a:rPr lang="en-US" sz="1600" b="0" dirty="0"/>
            </a:br>
            <a:r>
              <a:rPr lang="en-US" sz="1600" b="0" dirty="0"/>
              <a:t>For portfolio tools and resources, visit our website at </a:t>
            </a:r>
            <a:br>
              <a:rPr lang="en-US" sz="1600" b="0" dirty="0"/>
            </a:br>
            <a:r>
              <a:rPr lang="en-US" sz="1600" b="0" dirty="0">
                <a:hlinkClick r:id="rId2">
                  <a:extLst>
                    <a:ext uri="{A12FA001-AC4F-418D-AE19-62706E023703}">
                      <ahyp:hlinkClr xmlns:ahyp="http://schemas.microsoft.com/office/drawing/2018/hyperlinkcolor" val="tx"/>
                    </a:ext>
                  </a:extLst>
                </a:hlinkClick>
              </a:rPr>
              <a:t>https://www.naeyc.org/accreditation/early-learning/tools</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88819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#2</a:t>
            </a:r>
          </a:p>
        </p:txBody>
      </p:sp>
    </p:spTree>
    <p:extLst>
      <p:ext uri="{BB962C8B-B14F-4D97-AF65-F5344CB8AC3E}">
        <p14:creationId xmlns:p14="http://schemas.microsoft.com/office/powerpoint/2010/main" val="1849391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#1</a:t>
            </a:r>
          </a:p>
        </p:txBody>
      </p:sp>
    </p:spTree>
    <p:extLst>
      <p:ext uri="{BB962C8B-B14F-4D97-AF65-F5344CB8AC3E}">
        <p14:creationId xmlns:p14="http://schemas.microsoft.com/office/powerpoint/2010/main" val="330336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#2</a:t>
            </a:r>
          </a:p>
        </p:txBody>
      </p:sp>
    </p:spTree>
    <p:extLst>
      <p:ext uri="{BB962C8B-B14F-4D97-AF65-F5344CB8AC3E}">
        <p14:creationId xmlns:p14="http://schemas.microsoft.com/office/powerpoint/2010/main" val="3901544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#1</a:t>
            </a:r>
          </a:p>
        </p:txBody>
      </p:sp>
    </p:spTree>
    <p:extLst>
      <p:ext uri="{BB962C8B-B14F-4D97-AF65-F5344CB8AC3E}">
        <p14:creationId xmlns:p14="http://schemas.microsoft.com/office/powerpoint/2010/main" val="2199569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#2</a:t>
            </a:r>
          </a:p>
        </p:txBody>
      </p:sp>
    </p:spTree>
    <p:extLst>
      <p:ext uri="{BB962C8B-B14F-4D97-AF65-F5344CB8AC3E}">
        <p14:creationId xmlns:p14="http://schemas.microsoft.com/office/powerpoint/2010/main" val="43152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#1</a:t>
            </a:r>
          </a:p>
        </p:txBody>
      </p:sp>
    </p:spTree>
    <p:extLst>
      <p:ext uri="{BB962C8B-B14F-4D97-AF65-F5344CB8AC3E}">
        <p14:creationId xmlns:p14="http://schemas.microsoft.com/office/powerpoint/2010/main" val="4062021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#2</a:t>
            </a:r>
          </a:p>
        </p:txBody>
      </p:sp>
    </p:spTree>
    <p:extLst>
      <p:ext uri="{BB962C8B-B14F-4D97-AF65-F5344CB8AC3E}">
        <p14:creationId xmlns:p14="http://schemas.microsoft.com/office/powerpoint/2010/main" val="1643395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#1</a:t>
            </a:r>
          </a:p>
        </p:txBody>
      </p:sp>
    </p:spTree>
    <p:extLst>
      <p:ext uri="{BB962C8B-B14F-4D97-AF65-F5344CB8AC3E}">
        <p14:creationId xmlns:p14="http://schemas.microsoft.com/office/powerpoint/2010/main" val="3745283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#2</a:t>
            </a:r>
          </a:p>
        </p:txBody>
      </p:sp>
    </p:spTree>
    <p:extLst>
      <p:ext uri="{BB962C8B-B14F-4D97-AF65-F5344CB8AC3E}">
        <p14:creationId xmlns:p14="http://schemas.microsoft.com/office/powerpoint/2010/main" val="718276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#1</a:t>
            </a:r>
          </a:p>
        </p:txBody>
      </p:sp>
    </p:spTree>
    <p:extLst>
      <p:ext uri="{BB962C8B-B14F-4D97-AF65-F5344CB8AC3E}">
        <p14:creationId xmlns:p14="http://schemas.microsoft.com/office/powerpoint/2010/main" val="964248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2710357-49DF-4ABF-B5BF-163467F40015}"/>
              </a:ext>
            </a:extLst>
          </p:cNvPr>
          <p:cNvSpPr>
            <a:spLocks noGrp="1"/>
          </p:cNvSpPr>
          <p:nvPr>
            <p:ph type="body" sz="quarter" idx="11"/>
          </p:nvPr>
        </p:nvSpPr>
        <p:spPr>
          <a:xfrm>
            <a:off x="680744" y="1161146"/>
            <a:ext cx="4623643" cy="2657864"/>
          </a:xfrm>
        </p:spPr>
        <p:txBody>
          <a:bodyPr/>
          <a:lstStyle/>
          <a:p>
            <a:r>
              <a:rPr lang="en-US" dirty="0"/>
              <a:t>Program Name:</a:t>
            </a:r>
          </a:p>
          <a:p>
            <a:r>
              <a:rPr lang="en-US" dirty="0"/>
              <a:t>NAEYC Program ID Number:</a:t>
            </a:r>
          </a:p>
          <a:p>
            <a:endParaRPr lang="en-US" dirty="0"/>
          </a:p>
          <a:p>
            <a:r>
              <a:rPr lang="en-US" dirty="0"/>
              <a:t>Portfolio Age Category:</a:t>
            </a:r>
          </a:p>
          <a:p>
            <a:endParaRPr lang="en-US" dirty="0"/>
          </a:p>
        </p:txBody>
      </p:sp>
      <p:pic>
        <p:nvPicPr>
          <p:cNvPr id="13" name="Picture 12">
            <a:extLst>
              <a:ext uri="{FF2B5EF4-FFF2-40B4-BE49-F238E27FC236}">
                <a16:creationId xmlns:a16="http://schemas.microsoft.com/office/drawing/2014/main" id="{6FE100D6-EBD0-4365-A3E0-24D9F559C4DC}"/>
              </a:ext>
            </a:extLst>
          </p:cNvPr>
          <p:cNvPicPr>
            <a:picLocks noChangeAspect="1"/>
          </p:cNvPicPr>
          <p:nvPr/>
        </p:nvPicPr>
        <p:blipFill>
          <a:blip r:embed="rId2"/>
          <a:stretch>
            <a:fillRect/>
          </a:stretch>
        </p:blipFill>
        <p:spPr>
          <a:xfrm>
            <a:off x="453599" y="351515"/>
            <a:ext cx="3352825" cy="809631"/>
          </a:xfrm>
          <a:prstGeom prst="rect">
            <a:avLst/>
          </a:prstGeom>
        </p:spPr>
      </p:pic>
      <p:sp>
        <p:nvSpPr>
          <p:cNvPr id="19" name="Text Placeholder 40">
            <a:extLst>
              <a:ext uri="{FF2B5EF4-FFF2-40B4-BE49-F238E27FC236}">
                <a16:creationId xmlns:a16="http://schemas.microsoft.com/office/drawing/2014/main" id="{1A0CE31B-14A3-44B4-8A5E-333472D34559}"/>
              </a:ext>
            </a:extLst>
          </p:cNvPr>
          <p:cNvSpPr txBox="1">
            <a:spLocks/>
          </p:cNvSpPr>
          <p:nvPr/>
        </p:nvSpPr>
        <p:spPr>
          <a:xfrm>
            <a:off x="7809236" y="4846795"/>
            <a:ext cx="1334764"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January 2021</a:t>
            </a:r>
          </a:p>
        </p:txBody>
      </p:sp>
    </p:spTree>
    <p:extLst>
      <p:ext uri="{BB962C8B-B14F-4D97-AF65-F5344CB8AC3E}">
        <p14:creationId xmlns:p14="http://schemas.microsoft.com/office/powerpoint/2010/main" val="350186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#2</a:t>
            </a:r>
          </a:p>
        </p:txBody>
      </p:sp>
    </p:spTree>
    <p:extLst>
      <p:ext uri="{BB962C8B-B14F-4D97-AF65-F5344CB8AC3E}">
        <p14:creationId xmlns:p14="http://schemas.microsoft.com/office/powerpoint/2010/main" val="3715127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#1</a:t>
            </a:r>
          </a:p>
        </p:txBody>
      </p:sp>
    </p:spTree>
    <p:extLst>
      <p:ext uri="{BB962C8B-B14F-4D97-AF65-F5344CB8AC3E}">
        <p14:creationId xmlns:p14="http://schemas.microsoft.com/office/powerpoint/2010/main" val="2029233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#2</a:t>
            </a:r>
          </a:p>
        </p:txBody>
      </p:sp>
    </p:spTree>
    <p:extLst>
      <p:ext uri="{BB962C8B-B14F-4D97-AF65-F5344CB8AC3E}">
        <p14:creationId xmlns:p14="http://schemas.microsoft.com/office/powerpoint/2010/main" val="1414966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#1</a:t>
            </a:r>
          </a:p>
        </p:txBody>
      </p:sp>
    </p:spTree>
    <p:extLst>
      <p:ext uri="{BB962C8B-B14F-4D97-AF65-F5344CB8AC3E}">
        <p14:creationId xmlns:p14="http://schemas.microsoft.com/office/powerpoint/2010/main" val="2314158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#2</a:t>
            </a:r>
          </a:p>
        </p:txBody>
      </p:sp>
    </p:spTree>
    <p:extLst>
      <p:ext uri="{BB962C8B-B14F-4D97-AF65-F5344CB8AC3E}">
        <p14:creationId xmlns:p14="http://schemas.microsoft.com/office/powerpoint/2010/main" val="3859736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#1</a:t>
            </a:r>
          </a:p>
        </p:txBody>
      </p:sp>
    </p:spTree>
    <p:extLst>
      <p:ext uri="{BB962C8B-B14F-4D97-AF65-F5344CB8AC3E}">
        <p14:creationId xmlns:p14="http://schemas.microsoft.com/office/powerpoint/2010/main" val="4044769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#2</a:t>
            </a:r>
          </a:p>
        </p:txBody>
      </p:sp>
    </p:spTree>
    <p:extLst>
      <p:ext uri="{BB962C8B-B14F-4D97-AF65-F5344CB8AC3E}">
        <p14:creationId xmlns:p14="http://schemas.microsoft.com/office/powerpoint/2010/main" val="2390116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#1</a:t>
            </a:r>
          </a:p>
        </p:txBody>
      </p:sp>
    </p:spTree>
    <p:extLst>
      <p:ext uri="{BB962C8B-B14F-4D97-AF65-F5344CB8AC3E}">
        <p14:creationId xmlns:p14="http://schemas.microsoft.com/office/powerpoint/2010/main" val="2636680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#2</a:t>
            </a:r>
          </a:p>
        </p:txBody>
      </p:sp>
    </p:spTree>
    <p:extLst>
      <p:ext uri="{BB962C8B-B14F-4D97-AF65-F5344CB8AC3E}">
        <p14:creationId xmlns:p14="http://schemas.microsoft.com/office/powerpoint/2010/main" val="3477901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#1</a:t>
            </a:r>
          </a:p>
        </p:txBody>
      </p:sp>
    </p:spTree>
    <p:extLst>
      <p:ext uri="{BB962C8B-B14F-4D97-AF65-F5344CB8AC3E}">
        <p14:creationId xmlns:p14="http://schemas.microsoft.com/office/powerpoint/2010/main" val="370666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#1</a:t>
            </a:r>
          </a:p>
        </p:txBody>
      </p:sp>
    </p:spTree>
    <p:extLst>
      <p:ext uri="{BB962C8B-B14F-4D97-AF65-F5344CB8AC3E}">
        <p14:creationId xmlns:p14="http://schemas.microsoft.com/office/powerpoint/2010/main" val="2518291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#2</a:t>
            </a:r>
          </a:p>
        </p:txBody>
      </p:sp>
    </p:spTree>
    <p:extLst>
      <p:ext uri="{BB962C8B-B14F-4D97-AF65-F5344CB8AC3E}">
        <p14:creationId xmlns:p14="http://schemas.microsoft.com/office/powerpoint/2010/main" val="3294325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#1</a:t>
            </a:r>
          </a:p>
        </p:txBody>
      </p:sp>
    </p:spTree>
    <p:extLst>
      <p:ext uri="{BB962C8B-B14F-4D97-AF65-F5344CB8AC3E}">
        <p14:creationId xmlns:p14="http://schemas.microsoft.com/office/powerpoint/2010/main" val="3784944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#2</a:t>
            </a:r>
          </a:p>
        </p:txBody>
      </p:sp>
    </p:spTree>
    <p:extLst>
      <p:ext uri="{BB962C8B-B14F-4D97-AF65-F5344CB8AC3E}">
        <p14:creationId xmlns:p14="http://schemas.microsoft.com/office/powerpoint/2010/main" val="703855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#1</a:t>
            </a:r>
          </a:p>
        </p:txBody>
      </p:sp>
    </p:spTree>
    <p:extLst>
      <p:ext uri="{BB962C8B-B14F-4D97-AF65-F5344CB8AC3E}">
        <p14:creationId xmlns:p14="http://schemas.microsoft.com/office/powerpoint/2010/main" val="752493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#2</a:t>
            </a:r>
          </a:p>
        </p:txBody>
      </p:sp>
    </p:spTree>
    <p:extLst>
      <p:ext uri="{BB962C8B-B14F-4D97-AF65-F5344CB8AC3E}">
        <p14:creationId xmlns:p14="http://schemas.microsoft.com/office/powerpoint/2010/main" val="2180045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3D.9: Lesson Plan #1</a:t>
            </a:r>
          </a:p>
        </p:txBody>
      </p:sp>
    </p:spTree>
    <p:extLst>
      <p:ext uri="{BB962C8B-B14F-4D97-AF65-F5344CB8AC3E}">
        <p14:creationId xmlns:p14="http://schemas.microsoft.com/office/powerpoint/2010/main" val="2110339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3D.9: Lesson Plan #2</a:t>
            </a:r>
          </a:p>
        </p:txBody>
      </p:sp>
    </p:spTree>
    <p:extLst>
      <p:ext uri="{BB962C8B-B14F-4D97-AF65-F5344CB8AC3E}">
        <p14:creationId xmlns:p14="http://schemas.microsoft.com/office/powerpoint/2010/main" val="2271094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3E.8</a:t>
            </a:r>
          </a:p>
        </p:txBody>
      </p:sp>
    </p:spTree>
    <p:extLst>
      <p:ext uri="{BB962C8B-B14F-4D97-AF65-F5344CB8AC3E}">
        <p14:creationId xmlns:p14="http://schemas.microsoft.com/office/powerpoint/2010/main" val="3318784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3E.9</a:t>
            </a:r>
          </a:p>
        </p:txBody>
      </p:sp>
    </p:spTree>
    <p:extLst>
      <p:ext uri="{BB962C8B-B14F-4D97-AF65-F5344CB8AC3E}">
        <p14:creationId xmlns:p14="http://schemas.microsoft.com/office/powerpoint/2010/main" val="4002944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3E.10</a:t>
            </a:r>
          </a:p>
        </p:txBody>
      </p:sp>
    </p:spTree>
    <p:extLst>
      <p:ext uri="{BB962C8B-B14F-4D97-AF65-F5344CB8AC3E}">
        <p14:creationId xmlns:p14="http://schemas.microsoft.com/office/powerpoint/2010/main" val="2423851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#2</a:t>
            </a:r>
          </a:p>
        </p:txBody>
      </p:sp>
    </p:spTree>
    <p:extLst>
      <p:ext uri="{BB962C8B-B14F-4D97-AF65-F5344CB8AC3E}">
        <p14:creationId xmlns:p14="http://schemas.microsoft.com/office/powerpoint/2010/main" val="1502459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3E.13</a:t>
            </a:r>
          </a:p>
        </p:txBody>
      </p:sp>
    </p:spTree>
    <p:extLst>
      <p:ext uri="{BB962C8B-B14F-4D97-AF65-F5344CB8AC3E}">
        <p14:creationId xmlns:p14="http://schemas.microsoft.com/office/powerpoint/2010/main" val="37293615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3E.14</a:t>
            </a:r>
          </a:p>
        </p:txBody>
      </p:sp>
    </p:spTree>
    <p:extLst>
      <p:ext uri="{BB962C8B-B14F-4D97-AF65-F5344CB8AC3E}">
        <p14:creationId xmlns:p14="http://schemas.microsoft.com/office/powerpoint/2010/main" val="1866283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#1</a:t>
            </a:r>
          </a:p>
        </p:txBody>
      </p:sp>
    </p:spTree>
    <p:extLst>
      <p:ext uri="{BB962C8B-B14F-4D97-AF65-F5344CB8AC3E}">
        <p14:creationId xmlns:p14="http://schemas.microsoft.com/office/powerpoint/2010/main" val="3634406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#2</a:t>
            </a:r>
          </a:p>
        </p:txBody>
      </p:sp>
    </p:spTree>
    <p:extLst>
      <p:ext uri="{BB962C8B-B14F-4D97-AF65-F5344CB8AC3E}">
        <p14:creationId xmlns:p14="http://schemas.microsoft.com/office/powerpoint/2010/main" val="41649657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3G.7</a:t>
            </a:r>
          </a:p>
        </p:txBody>
      </p:sp>
    </p:spTree>
    <p:extLst>
      <p:ext uri="{BB962C8B-B14F-4D97-AF65-F5344CB8AC3E}">
        <p14:creationId xmlns:p14="http://schemas.microsoft.com/office/powerpoint/2010/main" val="1390042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3G.8</a:t>
            </a:r>
          </a:p>
        </p:txBody>
      </p:sp>
    </p:spTree>
    <p:extLst>
      <p:ext uri="{BB962C8B-B14F-4D97-AF65-F5344CB8AC3E}">
        <p14:creationId xmlns:p14="http://schemas.microsoft.com/office/powerpoint/2010/main" val="1867303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#1</a:t>
            </a:r>
          </a:p>
        </p:txBody>
      </p:sp>
    </p:spTree>
    <p:extLst>
      <p:ext uri="{BB962C8B-B14F-4D97-AF65-F5344CB8AC3E}">
        <p14:creationId xmlns:p14="http://schemas.microsoft.com/office/powerpoint/2010/main" val="1184084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#2</a:t>
            </a:r>
          </a:p>
        </p:txBody>
      </p:sp>
    </p:spTree>
    <p:extLst>
      <p:ext uri="{BB962C8B-B14F-4D97-AF65-F5344CB8AC3E}">
        <p14:creationId xmlns:p14="http://schemas.microsoft.com/office/powerpoint/2010/main" val="29733602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3G.10</a:t>
            </a:r>
          </a:p>
        </p:txBody>
      </p:sp>
    </p:spTree>
    <p:extLst>
      <p:ext uri="{BB962C8B-B14F-4D97-AF65-F5344CB8AC3E}">
        <p14:creationId xmlns:p14="http://schemas.microsoft.com/office/powerpoint/2010/main" val="3224624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4B.1</a:t>
            </a:r>
          </a:p>
        </p:txBody>
      </p:sp>
    </p:spTree>
    <p:extLst>
      <p:ext uri="{BB962C8B-B14F-4D97-AF65-F5344CB8AC3E}">
        <p14:creationId xmlns:p14="http://schemas.microsoft.com/office/powerpoint/2010/main" val="3604719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1D.6</a:t>
            </a:r>
          </a:p>
        </p:txBody>
      </p:sp>
    </p:spTree>
    <p:extLst>
      <p:ext uri="{BB962C8B-B14F-4D97-AF65-F5344CB8AC3E}">
        <p14:creationId xmlns:p14="http://schemas.microsoft.com/office/powerpoint/2010/main" val="3367286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4B.2</a:t>
            </a:r>
          </a:p>
        </p:txBody>
      </p:sp>
    </p:spTree>
    <p:extLst>
      <p:ext uri="{BB962C8B-B14F-4D97-AF65-F5344CB8AC3E}">
        <p14:creationId xmlns:p14="http://schemas.microsoft.com/office/powerpoint/2010/main" val="2513014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4B.3</a:t>
            </a:r>
          </a:p>
        </p:txBody>
      </p:sp>
    </p:spTree>
    <p:extLst>
      <p:ext uri="{BB962C8B-B14F-4D97-AF65-F5344CB8AC3E}">
        <p14:creationId xmlns:p14="http://schemas.microsoft.com/office/powerpoint/2010/main" val="13890469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4C.1</a:t>
            </a:r>
          </a:p>
        </p:txBody>
      </p:sp>
    </p:spTree>
    <p:extLst>
      <p:ext uri="{BB962C8B-B14F-4D97-AF65-F5344CB8AC3E}">
        <p14:creationId xmlns:p14="http://schemas.microsoft.com/office/powerpoint/2010/main" val="9850553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#1</a:t>
            </a:r>
          </a:p>
        </p:txBody>
      </p:sp>
    </p:spTree>
    <p:extLst>
      <p:ext uri="{BB962C8B-B14F-4D97-AF65-F5344CB8AC3E}">
        <p14:creationId xmlns:p14="http://schemas.microsoft.com/office/powerpoint/2010/main" val="3393362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#2</a:t>
            </a:r>
          </a:p>
        </p:txBody>
      </p:sp>
    </p:spTree>
    <p:extLst>
      <p:ext uri="{BB962C8B-B14F-4D97-AF65-F5344CB8AC3E}">
        <p14:creationId xmlns:p14="http://schemas.microsoft.com/office/powerpoint/2010/main" val="35788492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#1</a:t>
            </a:r>
          </a:p>
        </p:txBody>
      </p:sp>
    </p:spTree>
    <p:extLst>
      <p:ext uri="{BB962C8B-B14F-4D97-AF65-F5344CB8AC3E}">
        <p14:creationId xmlns:p14="http://schemas.microsoft.com/office/powerpoint/2010/main" val="1689307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#2</a:t>
            </a:r>
          </a:p>
        </p:txBody>
      </p:sp>
    </p:spTree>
    <p:extLst>
      <p:ext uri="{BB962C8B-B14F-4D97-AF65-F5344CB8AC3E}">
        <p14:creationId xmlns:p14="http://schemas.microsoft.com/office/powerpoint/2010/main" val="2425949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#1</a:t>
            </a:r>
          </a:p>
        </p:txBody>
      </p:sp>
    </p:spTree>
    <p:extLst>
      <p:ext uri="{BB962C8B-B14F-4D97-AF65-F5344CB8AC3E}">
        <p14:creationId xmlns:p14="http://schemas.microsoft.com/office/powerpoint/2010/main" val="2503525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#2</a:t>
            </a:r>
          </a:p>
        </p:txBody>
      </p:sp>
    </p:spTree>
    <p:extLst>
      <p:ext uri="{BB962C8B-B14F-4D97-AF65-F5344CB8AC3E}">
        <p14:creationId xmlns:p14="http://schemas.microsoft.com/office/powerpoint/2010/main" val="5807098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7B.1: Example #1</a:t>
            </a:r>
          </a:p>
        </p:txBody>
      </p:sp>
    </p:spTree>
    <p:extLst>
      <p:ext uri="{BB962C8B-B14F-4D97-AF65-F5344CB8AC3E}">
        <p14:creationId xmlns:p14="http://schemas.microsoft.com/office/powerpoint/2010/main" val="343713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1D.7</a:t>
            </a:r>
          </a:p>
        </p:txBody>
      </p:sp>
    </p:spTree>
    <p:extLst>
      <p:ext uri="{BB962C8B-B14F-4D97-AF65-F5344CB8AC3E}">
        <p14:creationId xmlns:p14="http://schemas.microsoft.com/office/powerpoint/2010/main" val="98583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7B.1: Example #2</a:t>
            </a:r>
          </a:p>
        </p:txBody>
      </p:sp>
    </p:spTree>
    <p:extLst>
      <p:ext uri="{BB962C8B-B14F-4D97-AF65-F5344CB8AC3E}">
        <p14:creationId xmlns:p14="http://schemas.microsoft.com/office/powerpoint/2010/main" val="1759652674"/>
      </p:ext>
    </p:extLst>
  </p:cSld>
  <p:clrMapOvr>
    <a:masterClrMapping/>
  </p:clrMapOvr>
</p:sld>
</file>

<file path=ppt/theme/theme1.xml><?xml version="1.0" encoding="utf-8"?>
<a:theme xmlns:a="http://schemas.openxmlformats.org/drawingml/2006/main" name="Office Theme">
  <a:themeElements>
    <a:clrScheme name="Custom 1">
      <a:dk1>
        <a:srgbClr val="3A3A3C"/>
      </a:dk1>
      <a:lt1>
        <a:srgbClr val="FFFFFF"/>
      </a:lt1>
      <a:dk2>
        <a:srgbClr val="3A3A3C"/>
      </a:dk2>
      <a:lt2>
        <a:srgbClr val="FEFFFF"/>
      </a:lt2>
      <a:accent1>
        <a:srgbClr val="0077A0"/>
      </a:accent1>
      <a:accent2>
        <a:srgbClr val="F15D22"/>
      </a:accent2>
      <a:accent3>
        <a:srgbClr val="FDB515"/>
      </a:accent3>
      <a:accent4>
        <a:srgbClr val="11416A"/>
      </a:accent4>
      <a:accent5>
        <a:srgbClr val="7724C3"/>
      </a:accent5>
      <a:accent6>
        <a:srgbClr val="43ADA5"/>
      </a:accent6>
      <a:hlink>
        <a:srgbClr val="2876BC"/>
      </a:hlink>
      <a:folHlink>
        <a:srgbClr val="7624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b">
        <a:spAutoFit/>
      </a:bodyPr>
      <a:lstStyle>
        <a:defPPr algn="l">
          <a:defRPr sz="3200" b="1" dirty="0" smtClean="0">
            <a:solidFill>
              <a:srgbClr val="0C426A"/>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5154</TotalTime>
  <Words>6326</Words>
  <Application>Microsoft Office PowerPoint</Application>
  <PresentationFormat>On-screen Show (16:9)</PresentationFormat>
  <Paragraphs>680</Paragraphs>
  <Slides>90</Slides>
  <Notes>85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90</vt:i4>
      </vt:variant>
    </vt:vector>
  </HeadingPairs>
  <TitlesOfParts>
    <vt:vector size="93" baseType="lpstr">
      <vt:lpstr>Arial</vt:lpstr>
      <vt:lpstr>Calibri</vt:lpstr>
      <vt:lpstr>Office Theme</vt:lpstr>
      <vt:lpstr>PowerPoint Presentation</vt:lpstr>
      <vt:lpstr>1. Download the template to your desktop and save as:  [NAEYC Program ID_Program Name_Age Category].   Example: 123456_MickeysPlayhouse_Toddlers   2. On slide 5, input the following information:   Program Name, NAEYC Program ID, Age Category   3. Full assessment item language, guidance, and age categories are included in the notes section of each slide.     Please Note: Use of this template does not guarantee program success for the assessment. NAEYC assessors will rate the quality of the individualized evidence input by the programs.</vt:lpstr>
      <vt:lpstr>4. If your program does not have evidence for an item, please input a text box indicating your program does not meet the item to be rated No. Blank slides will be rated No automatically.   5. You can input pictures by selecting Insert from the toolbar, then selecting Pictures, and selecting the applicable picture for the assessment item.     6. You can input text captions by selecting Insert from the toolbar, then selecting Text Box, and typing in the applicable caption for the evidence.   Please Note: Use of this template does not guarantee program success for the assessment. NAEYC assessors will rate the quality of the individualized evidence input by the programs </vt:lpstr>
      <vt:lpstr>7. If your evidence needs to go on multiple sides, right click on the slide from the left side menu and select Duplicate Slide. Repeat as many times as needed to provide enough space for all applicable evidence needed to fully meet the assessment item.   For portfolio tools and resources, visit our website at  https://www.naeyc.org/accreditation/early-learning/tools   Please Note: Use of this template does not guarantee program success for the assessment. NAEYC assessors will rate the quality of the individualized evidence input by the programs </vt:lpstr>
      <vt:lpstr>PowerPoint Presentation</vt:lpstr>
      <vt:lpstr>1C.6 Example #1</vt:lpstr>
      <vt:lpstr>1C.6 Example #2</vt:lpstr>
      <vt:lpstr>1D.6</vt:lpstr>
      <vt:lpstr>1D.7</vt:lpstr>
      <vt:lpstr>1D.8</vt:lpstr>
      <vt:lpstr>2A.2: Example #1</vt:lpstr>
      <vt:lpstr>2A.2: Example #2</vt:lpstr>
      <vt:lpstr>2A.4</vt:lpstr>
      <vt:lpstr>2E.9: Example #1</vt:lpstr>
      <vt:lpstr>2E.9: Example #2</vt:lpstr>
      <vt:lpstr>2E.10: Example #1</vt:lpstr>
      <vt:lpstr>2E.10: Example #2</vt:lpstr>
      <vt:lpstr>2E.12</vt:lpstr>
      <vt:lpstr>2E.13: Example #1</vt:lpstr>
      <vt:lpstr>2E.13: Example #2</vt:lpstr>
      <vt:lpstr>2E.14: Example #1</vt:lpstr>
      <vt:lpstr>2E.14: Example #2</vt:lpstr>
      <vt:lpstr>2E.15: Example #1</vt:lpstr>
      <vt:lpstr>2E.15: Example #2</vt:lpstr>
      <vt:lpstr>2F.12</vt:lpstr>
      <vt:lpstr>2F.13: Example #1</vt:lpstr>
      <vt:lpstr>2F.13: Example #2</vt:lpstr>
      <vt:lpstr>2G.5</vt:lpstr>
      <vt:lpstr>2G.6</vt:lpstr>
      <vt:lpstr>2G.7</vt:lpstr>
      <vt:lpstr>2J.6: Lesson Plan #1</vt:lpstr>
      <vt:lpstr>2J.6: Lesson Plan #2</vt:lpstr>
      <vt:lpstr>2J.7: Lesson Plan #1</vt:lpstr>
      <vt:lpstr>2J.7: Lesson Plan #2</vt:lpstr>
      <vt:lpstr>2J.8: Lesson Plan #1</vt:lpstr>
      <vt:lpstr>2J.8: Lesson Plan #2</vt:lpstr>
      <vt:lpstr>2J.9: Example #1</vt:lpstr>
      <vt:lpstr>2J.9: Example #2</vt:lpstr>
      <vt:lpstr>2J.10: Example #1</vt:lpstr>
      <vt:lpstr>2J.10: Example #2</vt:lpstr>
      <vt:lpstr>2J.11: Example #1</vt:lpstr>
      <vt:lpstr>2J.11: Example #2</vt:lpstr>
      <vt:lpstr>2J.12: Example #1</vt:lpstr>
      <vt:lpstr>2J.12: Example #2</vt:lpstr>
      <vt:lpstr>2L.5: Example #1</vt:lpstr>
      <vt:lpstr>2L.5: Example #2</vt:lpstr>
      <vt:lpstr>2L.6: Example #1</vt:lpstr>
      <vt:lpstr>2L.6: Example #2</vt:lpstr>
      <vt:lpstr>2L.7: Example #1</vt:lpstr>
      <vt:lpstr>2L.7: Example #2</vt:lpstr>
      <vt:lpstr>2L.8: Example #1</vt:lpstr>
      <vt:lpstr>2L.8: Example #2</vt:lpstr>
      <vt:lpstr>3A.3: Example #1</vt:lpstr>
      <vt:lpstr>3A.3: Example #2</vt:lpstr>
      <vt:lpstr>3A.4: Display #1</vt:lpstr>
      <vt:lpstr>3A.4: Display #2</vt:lpstr>
      <vt:lpstr>3B.1: Activity/Lesson Plan #1</vt:lpstr>
      <vt:lpstr>3B.1: Activity/Lesson Plan #2</vt:lpstr>
      <vt:lpstr>3D.4: Example #1</vt:lpstr>
      <vt:lpstr>3D.4: Example #2</vt:lpstr>
      <vt:lpstr>3D.5: Lesson Plan #1</vt:lpstr>
      <vt:lpstr>3D.5: Lesson Plan #2</vt:lpstr>
      <vt:lpstr>3D.6: Lesson Plan #1</vt:lpstr>
      <vt:lpstr>3D.6: Lesson Plan #2</vt:lpstr>
      <vt:lpstr>3D.9: Lesson Plan #1</vt:lpstr>
      <vt:lpstr>3D.9: Lesson Plan #2</vt:lpstr>
      <vt:lpstr>3E.8</vt:lpstr>
      <vt:lpstr>3E.9</vt:lpstr>
      <vt:lpstr>3E.10</vt:lpstr>
      <vt:lpstr>3E.13</vt:lpstr>
      <vt:lpstr>3E.14</vt:lpstr>
      <vt:lpstr>3F.2: Example #1</vt:lpstr>
      <vt:lpstr>3F.2: Example #2</vt:lpstr>
      <vt:lpstr>3G.7</vt:lpstr>
      <vt:lpstr>3G.8</vt:lpstr>
      <vt:lpstr>3G.9: Example #1</vt:lpstr>
      <vt:lpstr>3G.9: Example #2</vt:lpstr>
      <vt:lpstr>3G.10</vt:lpstr>
      <vt:lpstr>4B.1</vt:lpstr>
      <vt:lpstr>4B.2</vt:lpstr>
      <vt:lpstr>4B.3</vt:lpstr>
      <vt:lpstr>4C.1</vt:lpstr>
      <vt:lpstr>4D.1: Example #1</vt:lpstr>
      <vt:lpstr>4D.1: Example #2</vt:lpstr>
      <vt:lpstr>4D.7: Example #1</vt:lpstr>
      <vt:lpstr>4D.7: Example #2</vt:lpstr>
      <vt:lpstr>4E.1: Example #1</vt:lpstr>
      <vt:lpstr>4E.1: Example #2</vt:lpstr>
      <vt:lpstr>7B.1: Example #1</vt:lpstr>
      <vt:lpstr>7B.1: Example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101: 2018 Accreditation Process &amp; Standards</dc:title>
  <dc:creator>Kristen Johnson</dc:creator>
  <cp:lastModifiedBy>Rashi Sharma</cp:lastModifiedBy>
  <cp:revision>231</cp:revision>
  <cp:lastPrinted>2019-02-19T20:23:43Z</cp:lastPrinted>
  <dcterms:modified xsi:type="dcterms:W3CDTF">2021-08-03T18:27:36Z</dcterms:modified>
  <cp:contentStatus/>
</cp:coreProperties>
</file>